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4" r:id="rId1"/>
  </p:sldMasterIdLst>
  <p:notesMasterIdLst>
    <p:notesMasterId r:id="rId23"/>
  </p:notesMasterIdLst>
  <p:handoutMasterIdLst>
    <p:handoutMasterId r:id="rId24"/>
  </p:handoutMasterIdLst>
  <p:sldIdLst>
    <p:sldId id="395" r:id="rId2"/>
    <p:sldId id="405" r:id="rId3"/>
    <p:sldId id="391" r:id="rId4"/>
    <p:sldId id="397" r:id="rId5"/>
    <p:sldId id="398" r:id="rId6"/>
    <p:sldId id="390" r:id="rId7"/>
    <p:sldId id="388" r:id="rId8"/>
    <p:sldId id="392" r:id="rId9"/>
    <p:sldId id="394" r:id="rId10"/>
    <p:sldId id="393" r:id="rId11"/>
    <p:sldId id="396" r:id="rId12"/>
    <p:sldId id="410" r:id="rId13"/>
    <p:sldId id="400" r:id="rId14"/>
    <p:sldId id="402" r:id="rId15"/>
    <p:sldId id="403" r:id="rId16"/>
    <p:sldId id="407" r:id="rId17"/>
    <p:sldId id="409" r:id="rId18"/>
    <p:sldId id="408" r:id="rId19"/>
    <p:sldId id="401" r:id="rId20"/>
    <p:sldId id="406" r:id="rId21"/>
    <p:sldId id="411" r:id="rId22"/>
  </p:sldIdLst>
  <p:sldSz cx="9144000" cy="6858000" type="screen4x3"/>
  <p:notesSz cx="6815138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66FF"/>
    <a:srgbClr val="FF0066"/>
    <a:srgbClr val="00FF00"/>
    <a:srgbClr val="FF0000"/>
    <a:srgbClr val="FFFF99"/>
    <a:srgbClr val="CC3399"/>
    <a:srgbClr val="CC3300"/>
    <a:srgbClr val="FCFBFF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8406" autoAdjust="0"/>
  </p:normalViewPr>
  <p:slideViewPr>
    <p:cSldViewPr>
      <p:cViewPr>
        <p:scale>
          <a:sx n="80" d="100"/>
          <a:sy n="80" d="100"/>
        </p:scale>
        <p:origin x="-75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92" y="-102"/>
      </p:cViewPr>
      <p:guideLst>
        <p:guide orient="horz" pos="3134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 sz="1599">
                <a:latin typeface="Times New Roman" pitchFamily="18" charset="0"/>
                <a:cs typeface="Times New Roman" pitchFamily="18" charset="0"/>
              </a:defRPr>
            </a:pPr>
            <a:r>
              <a:rPr lang="ru-RU" sz="1599" dirty="0" smtClean="0">
                <a:latin typeface="Times New Roman" pitchFamily="18" charset="0"/>
                <a:cs typeface="Times New Roman" pitchFamily="18" charset="0"/>
              </a:rPr>
              <a:t>Автомобильные</a:t>
            </a:r>
            <a:r>
              <a:rPr lang="ru-RU" sz="1599" baseline="0" dirty="0" smtClean="0">
                <a:latin typeface="Times New Roman" pitchFamily="18" charset="0"/>
                <a:cs typeface="Times New Roman" pitchFamily="18" charset="0"/>
              </a:rPr>
              <a:t> дороги районного значения п</a:t>
            </a:r>
            <a:r>
              <a:rPr lang="ru-RU" sz="1599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599" dirty="0">
                <a:latin typeface="Times New Roman" pitchFamily="18" charset="0"/>
                <a:cs typeface="Times New Roman" pitchFamily="18" charset="0"/>
              </a:rPr>
              <a:t>типам покрытия</a:t>
            </a:r>
          </a:p>
        </c:rich>
      </c:tx>
      <c:layout>
        <c:manualLayout>
          <c:xMode val="edge"/>
          <c:yMode val="edge"/>
          <c:x val="9.2545562086430208E-2"/>
          <c:y val="0.1177383460870212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5061849852940848E-2"/>
          <c:y val="0.32855018518518775"/>
          <c:w val="0.46723353837877674"/>
          <c:h val="0.469873888888891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типам покрытия</c:v>
                </c:pt>
              </c:strCache>
            </c:strRef>
          </c:tx>
          <c:explosion val="25"/>
          <c:dPt>
            <c:idx val="0"/>
            <c:spPr>
              <a:gradFill flip="none" rotWithShape="1">
                <a:gsLst>
                  <a:gs pos="4400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  <a:tileRect r="-100000" b="-1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gradFill>
                <a:gsLst>
                  <a:gs pos="0">
                    <a:srgbClr val="000082"/>
                  </a:gs>
                  <a:gs pos="37000">
                    <a:srgbClr val="66008F"/>
                  </a:gs>
                  <a:gs pos="100000">
                    <a:srgbClr val="BA0066"/>
                  </a:gs>
                </a:gsLst>
                <a:lin ang="5400000" scaled="0"/>
              </a:gradFill>
              <a:effectLst/>
            </c:spPr>
          </c:dPt>
          <c:dLbls>
            <c:dLbl>
              <c:idx val="0"/>
              <c:layout>
                <c:manualLayout>
                  <c:x val="1.6268958806497213E-2"/>
                  <c:y val="4.3590791411853534E-2"/>
                </c:manualLayout>
              </c:layout>
              <c:tx>
                <c:rich>
                  <a:bodyPr/>
                  <a:lstStyle/>
                  <a:p>
                    <a:pPr>
                      <a:defRPr b="1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83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Percent val="1"/>
            </c:dLbl>
            <c:dLbl>
              <c:idx val="1"/>
              <c:layout>
                <c:manualLayout>
                  <c:x val="-1.0703517401560982E-2"/>
                  <c:y val="-6.8168768777913613E-2"/>
                </c:manualLayout>
              </c:layout>
              <c:tx>
                <c:rich>
                  <a:bodyPr/>
                  <a:lstStyle/>
                  <a:p>
                    <a:pPr>
                      <a:defRPr b="1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17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С гравийно-щебеночным</c:v>
                </c:pt>
                <c:pt idx="1">
                  <c:v>С твердым покрытием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0.79</c:v>
                </c:pt>
                <c:pt idx="1">
                  <c:v>0.21000000000000021</c:v>
                </c:pt>
              </c:numCache>
            </c:numRef>
          </c:val>
        </c:ser>
        <c:dLbls>
          <c:showPercent val="1"/>
        </c:dLbls>
      </c:pie3D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53253428708735095"/>
          <c:y val="0.77682026542456895"/>
          <c:w val="0.46746571291264838"/>
          <c:h val="0.22317973457543241"/>
        </c:manualLayout>
      </c:layout>
      <c:txPr>
        <a:bodyPr/>
        <a:lstStyle/>
        <a:p>
          <a:pPr>
            <a:defRPr sz="1599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 sz="1598">
                <a:latin typeface="Times New Roman" pitchFamily="18" charset="0"/>
                <a:cs typeface="Times New Roman" pitchFamily="18" charset="0"/>
              </a:defRPr>
            </a:pPr>
            <a:r>
              <a:rPr lang="ru-RU" sz="1598" dirty="0" smtClean="0">
                <a:latin typeface="Times New Roman" pitchFamily="18" charset="0"/>
                <a:cs typeface="Times New Roman" pitchFamily="18" charset="0"/>
              </a:rPr>
              <a:t>Автомобильные</a:t>
            </a:r>
            <a:r>
              <a:rPr lang="ru-RU" sz="1598" baseline="0" dirty="0" smtClean="0">
                <a:latin typeface="Times New Roman" pitchFamily="18" charset="0"/>
                <a:cs typeface="Times New Roman" pitchFamily="18" charset="0"/>
              </a:rPr>
              <a:t> дороги областного значения п</a:t>
            </a:r>
            <a:r>
              <a:rPr lang="ru-RU" sz="1598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типам покрытия</a:t>
            </a:r>
          </a:p>
        </c:rich>
      </c:tx>
      <c:layout>
        <c:manualLayout>
          <c:xMode val="edge"/>
          <c:yMode val="edge"/>
          <c:x val="0.13290358705161853"/>
          <c:y val="0.10930174095210628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8099988921120914E-2"/>
          <c:y val="0.25311269426853805"/>
          <c:w val="0.597925334643026"/>
          <c:h val="0.597052102235553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типам покрытия</c:v>
                </c:pt>
              </c:strCache>
            </c:strRef>
          </c:tx>
          <c:explosion val="25"/>
          <c:dPt>
            <c:idx val="0"/>
            <c:spPr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  <a:tileRect r="-100000" b="-100000"/>
              </a:gradFill>
            </c:spPr>
          </c:dPt>
          <c:dPt>
            <c:idx val="1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/>
            </c:spPr>
          </c:dPt>
          <c:dLbls>
            <c:dLbl>
              <c:idx val="0"/>
              <c:layout>
                <c:manualLayout>
                  <c:x val="1.4748668560365425E-2"/>
                  <c:y val="0.16210695275942899"/>
                </c:manualLayout>
              </c:layout>
              <c:tx>
                <c:rich>
                  <a:bodyPr/>
                  <a:lstStyle/>
                  <a:p>
                    <a:pPr>
                      <a:defRPr b="1" cap="none" spc="0" baseline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64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Percent val="1"/>
            </c:dLbl>
            <c:dLbl>
              <c:idx val="1"/>
              <c:layout>
                <c:manualLayout>
                  <c:x val="-4.6248937875243814E-3"/>
                  <c:y val="-9.6238033421693597E-2"/>
                </c:manualLayout>
              </c:layout>
              <c:tx>
                <c:rich>
                  <a:bodyPr/>
                  <a:lstStyle/>
                  <a:p>
                    <a:pPr>
                      <a:defRPr b="1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Percent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С твердым покрытием</c:v>
                </c:pt>
                <c:pt idx="1">
                  <c:v>С гравийно-щебеночным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0.65000000000000246</c:v>
                </c:pt>
                <c:pt idx="1">
                  <c:v>0.35000000000000031</c:v>
                </c:pt>
              </c:numCache>
            </c:numRef>
          </c:val>
        </c:ser>
        <c:dLbls>
          <c:showPercent val="1"/>
        </c:dLbls>
      </c:pie3DChart>
      <c:spPr>
        <a:noFill/>
        <a:ln w="25374">
          <a:noFill/>
        </a:ln>
      </c:spPr>
    </c:plotArea>
    <c:plotVisOnly val="1"/>
    <c:dispBlanksAs val="zero"/>
  </c:chart>
  <c:txPr>
    <a:bodyPr/>
    <a:lstStyle/>
    <a:p>
      <a:pPr>
        <a:defRPr sz="1791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Перевезено грузов </a:t>
            </a:r>
          </a:p>
          <a:p>
            <a:pPr>
              <a:defRPr sz="1200"/>
            </a:pPr>
            <a:r>
              <a:rPr lang="ru-RU" sz="1200" dirty="0"/>
              <a:t>(тыс. тонн)</a:t>
            </a:r>
          </a:p>
        </c:rich>
      </c:tx>
      <c:layout>
        <c:manualLayout>
          <c:xMode val="edge"/>
          <c:yMode val="edge"/>
          <c:x val="0.18992227359353234"/>
          <c:y val="2.8530326695726617E-2"/>
        </c:manualLayout>
      </c:layout>
    </c:title>
    <c:plotArea>
      <c:layout>
        <c:manualLayout>
          <c:layoutTarget val="inner"/>
          <c:xMode val="edge"/>
          <c:yMode val="edge"/>
          <c:x val="0.2713881149957697"/>
          <c:y val="0.18246440754948798"/>
          <c:w val="0.72587554374300289"/>
          <c:h val="0.7064833891005574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Перевезено грузов (тыс. тонн)</c:v>
                </c:pt>
              </c:strCache>
            </c:strRef>
          </c:tx>
          <c:spPr>
            <a:gradFill>
              <a:gsLst>
                <a:gs pos="0">
                  <a:srgbClr val="00FF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dPt>
            <c:idx val="0"/>
            <c:spPr>
              <a:gradFill>
                <a:gsLst>
                  <a:gs pos="0">
                    <a:srgbClr val="00FF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</c:spPr>
          </c:dPt>
          <c:dLbls>
            <c:numFmt formatCode="#,##0" sourceLinked="0"/>
            <c:txPr>
              <a:bodyPr rot="-5400000" vert="horz"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84617</c:v>
                </c:pt>
                <c:pt idx="1">
                  <c:v>95848</c:v>
                </c:pt>
                <c:pt idx="2">
                  <c:v>112376</c:v>
                </c:pt>
                <c:pt idx="3">
                  <c:v>112594</c:v>
                </c:pt>
              </c:numCache>
            </c:numRef>
          </c:val>
        </c:ser>
        <c:dLbls>
          <c:showVal val="1"/>
        </c:dLbls>
        <c:axId val="128254336"/>
        <c:axId val="128256256"/>
      </c:barChart>
      <c:catAx>
        <c:axId val="128254336"/>
        <c:scaling>
          <c:orientation val="minMax"/>
        </c:scaling>
        <c:axPos val="b"/>
        <c:numFmt formatCode="General" sourceLinked="1"/>
        <c:tickLblPos val="nextTo"/>
        <c:crossAx val="128256256"/>
        <c:crosses val="autoZero"/>
        <c:auto val="1"/>
        <c:lblAlgn val="ctr"/>
        <c:lblOffset val="100"/>
      </c:catAx>
      <c:valAx>
        <c:axId val="1282562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8254336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8900000" scaled="1"/>
      <a:tileRect/>
    </a:gradFill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Перевезено пассажиров</a:t>
            </a:r>
          </a:p>
          <a:p>
            <a:pPr>
              <a:defRPr sz="1200"/>
            </a:pPr>
            <a:r>
              <a:rPr lang="ru-RU" sz="1200" dirty="0"/>
              <a:t>(млн. чел)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Перевезено пассажиров (млн. чел.)</c:v>
                </c:pt>
              </c:strCache>
            </c:strRef>
          </c:tx>
          <c:spPr>
            <a:gradFill>
              <a:gsLst>
                <a:gs pos="0">
                  <a:srgbClr val="00FF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dLbls>
            <c:numFmt formatCode="#,##0.0" sourceLinked="0"/>
            <c:txPr>
              <a:bodyPr rot="-5400000" vert="horz"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952.6</c:v>
                </c:pt>
                <c:pt idx="1">
                  <c:v>1057.9000000000001</c:v>
                </c:pt>
                <c:pt idx="2">
                  <c:v>1385.8</c:v>
                </c:pt>
                <c:pt idx="3">
                  <c:v>1482.1</c:v>
                </c:pt>
              </c:numCache>
            </c:numRef>
          </c:val>
        </c:ser>
        <c:axId val="129425408"/>
        <c:axId val="129426944"/>
      </c:barChart>
      <c:catAx>
        <c:axId val="129425408"/>
        <c:scaling>
          <c:orientation val="minMax"/>
        </c:scaling>
        <c:axPos val="b"/>
        <c:numFmt formatCode="General" sourceLinked="1"/>
        <c:tickLblPos val="nextTo"/>
        <c:crossAx val="129426944"/>
        <c:crosses val="autoZero"/>
        <c:auto val="1"/>
        <c:lblAlgn val="ctr"/>
        <c:lblOffset val="100"/>
      </c:catAx>
      <c:valAx>
        <c:axId val="1294269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9425408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8900000" scaled="1"/>
      <a:tileRect/>
    </a:gradFill>
    <a:scene3d>
      <a:camera prst="orthographicFront"/>
      <a:lightRig rig="contrasting" dir="t">
        <a:rot lat="0" lon="0" rev="1500000"/>
      </a:lightRig>
    </a:scene3d>
    <a:sp3d prstMaterial="metal">
      <a:bevelT w="88900" h="88900"/>
    </a:sp3d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Грузооборот </a:t>
            </a:r>
            <a:endParaRPr lang="ru-RU" sz="1200" dirty="0" smtClean="0"/>
          </a:p>
          <a:p>
            <a:pPr>
              <a:defRPr sz="1200"/>
            </a:pPr>
            <a:r>
              <a:rPr lang="ru-RU" sz="1200" dirty="0" smtClean="0"/>
              <a:t>(</a:t>
            </a:r>
            <a:r>
              <a:rPr lang="ru-RU" sz="1200" dirty="0" smtClean="0"/>
              <a:t>млн. т-км)</a:t>
            </a:r>
            <a:endParaRPr lang="ru-RU" sz="12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Грузооборот (млн. т-км)</c:v>
                </c:pt>
              </c:strCache>
            </c:strRef>
          </c:tx>
          <c:spPr>
            <a:gradFill>
              <a:gsLst>
                <a:gs pos="0">
                  <a:srgbClr val="00FF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dPt>
            <c:idx val="0"/>
            <c:spPr>
              <a:gradFill>
                <a:gsLst>
                  <a:gs pos="0">
                    <a:srgbClr val="00FF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</c:spPr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2237.9</c:v>
                </c:pt>
                <c:pt idx="1">
                  <c:v>2827.9</c:v>
                </c:pt>
                <c:pt idx="2">
                  <c:v>4058</c:v>
                </c:pt>
                <c:pt idx="3">
                  <c:v>4426.5</c:v>
                </c:pt>
              </c:numCache>
            </c:numRef>
          </c:val>
        </c:ser>
        <c:dLbls>
          <c:showVal val="1"/>
        </c:dLbls>
        <c:axId val="138427392"/>
        <c:axId val="166827904"/>
      </c:barChart>
      <c:catAx>
        <c:axId val="138427392"/>
        <c:scaling>
          <c:orientation val="minMax"/>
        </c:scaling>
        <c:axPos val="b"/>
        <c:numFmt formatCode="General" sourceLinked="1"/>
        <c:tickLblPos val="nextTo"/>
        <c:crossAx val="166827904"/>
        <c:crosses val="autoZero"/>
        <c:auto val="1"/>
        <c:lblAlgn val="ctr"/>
        <c:lblOffset val="100"/>
      </c:catAx>
      <c:valAx>
        <c:axId val="1668279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8427392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8900000" scaled="1"/>
      <a:tileRect/>
    </a:gradFill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Пассажирооборот </a:t>
            </a:r>
          </a:p>
          <a:p>
            <a:pPr>
              <a:defRPr sz="1200"/>
            </a:pPr>
            <a:r>
              <a:rPr lang="ru-RU" sz="1200" dirty="0" smtClean="0"/>
              <a:t>(млн. </a:t>
            </a:r>
            <a:r>
              <a:rPr lang="ru-RU" sz="1200" dirty="0" err="1" smtClean="0"/>
              <a:t>пкм</a:t>
            </a:r>
            <a:r>
              <a:rPr lang="ru-RU" sz="1200" dirty="0" smtClean="0"/>
              <a:t>)</a:t>
            </a:r>
            <a:endParaRPr lang="ru-RU" sz="12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Пассажирооборот (млн. пкм)</c:v>
                </c:pt>
              </c:strCache>
            </c:strRef>
          </c:tx>
          <c:spPr>
            <a:gradFill>
              <a:gsLst>
                <a:gs pos="0">
                  <a:srgbClr val="00FF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dLbls>
            <c:numFmt formatCode="#,##0.0" sourceLinked="0"/>
            <c:txPr>
              <a:bodyPr rot="-5400000" vert="horz"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4976.8</c:v>
                </c:pt>
                <c:pt idx="1">
                  <c:v>5147.5</c:v>
                </c:pt>
                <c:pt idx="2">
                  <c:v>6111.9</c:v>
                </c:pt>
                <c:pt idx="3">
                  <c:v>6278.4</c:v>
                </c:pt>
              </c:numCache>
            </c:numRef>
          </c:val>
        </c:ser>
        <c:axId val="171638784"/>
        <c:axId val="171672704"/>
      </c:barChart>
      <c:catAx>
        <c:axId val="171638784"/>
        <c:scaling>
          <c:orientation val="minMax"/>
        </c:scaling>
        <c:axPos val="b"/>
        <c:numFmt formatCode="General" sourceLinked="1"/>
        <c:tickLblPos val="nextTo"/>
        <c:crossAx val="171672704"/>
        <c:crosses val="autoZero"/>
        <c:auto val="1"/>
        <c:lblAlgn val="ctr"/>
        <c:lblOffset val="100"/>
      </c:catAx>
      <c:valAx>
        <c:axId val="1716727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71638784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8900000" scaled="1"/>
      <a:tileRect/>
    </a:gradFill>
    <a:scene3d>
      <a:camera prst="orthographicFront"/>
      <a:lightRig rig="contrasting" dir="t">
        <a:rot lat="0" lon="0" rev="1500000"/>
      </a:lightRig>
    </a:scene3d>
    <a:sp3d prstMaterial="metal">
      <a:bevelT w="88900" h="88900"/>
    </a:sp3d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F70DF-EC35-4748-B332-DF546E223AD1}" type="doc">
      <dgm:prSet loTypeId="urn:microsoft.com/office/officeart/2005/8/layout/vList6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A41E10-9C61-49CE-91B4-FBF9EDEA10F0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9 732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млн. тенге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F87AC27-FC10-46E9-85DD-726438F69BED}" type="parTrans" cxnId="{B6E7C1B6-F95B-4828-998F-E39CEC0E744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601EF0F-1E2E-4ACA-A148-78ECF434EFF9}" type="sibTrans" cxnId="{B6E7C1B6-F95B-4828-998F-E39CEC0E744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84B3C2E-DDC3-42DB-A300-E0846662A71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Всего выделено на 2013 год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A4B9884-A763-4743-BB01-392FC4834298}" type="parTrans" cxnId="{0F67C93E-A2AC-414B-AE57-4C095DE9BFB5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573C3B1-E276-498E-B4EB-42C47C557200}" type="sibTrans" cxnId="{0F67C93E-A2AC-414B-AE57-4C095DE9BFB5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A94EFAA-0E34-4F67-81F7-5BC18E877BA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7 637млн. тенге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1417FFF-B73D-485F-BF3A-E0C3993CEF41}" type="parTrans" cxnId="{40313803-16E6-4011-A382-1652E142FE2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884BBC5-6E96-460E-AB82-2A19B069D49E}" type="sibTrans" cxnId="{40313803-16E6-4011-A382-1652E142FE2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8A8277A-D13E-4912-9508-4A651029E5A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Выделено из республиканского бюджета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2095535-60AD-436D-BDE2-3C4412F4F285}" type="parTrans" cxnId="{B5806212-FF15-4F1B-A328-7DED216C4F4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0EFB4CA3-CAC7-4DA3-A92C-811B7BF97D4C}" type="sibTrans" cxnId="{B5806212-FF15-4F1B-A328-7DED216C4F4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4C52AFA-C119-4E45-8400-77CFBD149B2A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2 095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млн. тенге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7F5343D-3CD4-4158-A9B6-8A0003344EB5}" type="parTrans" cxnId="{47C19DA5-9785-492A-AD79-E74918DE592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6D2A5CD-2BC3-4307-BCF1-BC7A38C6B49B}" type="sibTrans" cxnId="{47C19DA5-9785-492A-AD79-E74918DE592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82AE1D5-D3EF-4E61-A434-F852C6E75428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Выделено из областного бюджета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5DD5BC1-37DD-4A6F-B60B-9FE561D2F5AA}" type="parTrans" cxnId="{CF5BCEAC-D13F-4D6D-A843-E4EDC1E220B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922D67B-5DAE-44CB-B297-5C1263BA0B7E}" type="sibTrans" cxnId="{CF5BCEAC-D13F-4D6D-A843-E4EDC1E220B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8190949-B645-4B3A-BD7D-203C556D0F54}" type="pres">
      <dgm:prSet presAssocID="{D36F70DF-EC35-4748-B332-DF546E223AD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06105E-9650-4F9E-B459-DC59DD8CC91D}" type="pres">
      <dgm:prSet presAssocID="{11A41E10-9C61-49CE-91B4-FBF9EDEA10F0}" presName="linNode" presStyleCnt="0"/>
      <dgm:spPr/>
    </dgm:pt>
    <dgm:pt modelId="{7C31C26A-BC5A-4FBA-8E44-83690331FBE5}" type="pres">
      <dgm:prSet presAssocID="{11A41E10-9C61-49CE-91B4-FBF9EDEA10F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E61B7-C9D1-494F-9E7A-EBCDC7E1AB7D}" type="pres">
      <dgm:prSet presAssocID="{11A41E10-9C61-49CE-91B4-FBF9EDEA10F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A43E6-1717-4E62-988E-7171F82544C3}" type="pres">
      <dgm:prSet presAssocID="{7601EF0F-1E2E-4ACA-A148-78ECF434EFF9}" presName="spacing" presStyleCnt="0"/>
      <dgm:spPr/>
    </dgm:pt>
    <dgm:pt modelId="{0B1C2E3E-276F-4AB8-B44E-4E7106E54148}" type="pres">
      <dgm:prSet presAssocID="{BA94EFAA-0E34-4F67-81F7-5BC18E877BA7}" presName="linNode" presStyleCnt="0"/>
      <dgm:spPr/>
    </dgm:pt>
    <dgm:pt modelId="{7A0810A1-43F7-4ADC-AADF-0CE76B069160}" type="pres">
      <dgm:prSet presAssocID="{BA94EFAA-0E34-4F67-81F7-5BC18E877BA7}" presName="parentShp" presStyleLbl="node1" presStyleIdx="1" presStyleCnt="3" custScaleX="100616" custLinFactNeighborX="-74" custLinFactNeighborY="-1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98996-4C41-4482-9231-CAB268E95724}" type="pres">
      <dgm:prSet presAssocID="{BA94EFAA-0E34-4F67-81F7-5BC18E877BA7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748CB-A197-4D4D-8191-250AD02226C3}" type="pres">
      <dgm:prSet presAssocID="{C884BBC5-6E96-460E-AB82-2A19B069D49E}" presName="spacing" presStyleCnt="0"/>
      <dgm:spPr/>
    </dgm:pt>
    <dgm:pt modelId="{D6EF8CF9-BCDA-4A5E-812B-CE10D66DBED7}" type="pres">
      <dgm:prSet presAssocID="{F4C52AFA-C119-4E45-8400-77CFBD149B2A}" presName="linNode" presStyleCnt="0"/>
      <dgm:spPr/>
    </dgm:pt>
    <dgm:pt modelId="{DC56DF71-989E-4FF5-9F5A-32E6533158F3}" type="pres">
      <dgm:prSet presAssocID="{F4C52AFA-C119-4E45-8400-77CFBD149B2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A5C47-4205-4AE6-A0A0-815EFE497462}" type="pres">
      <dgm:prSet presAssocID="{F4C52AFA-C119-4E45-8400-77CFBD149B2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806212-FF15-4F1B-A328-7DED216C4F4E}" srcId="{BA94EFAA-0E34-4F67-81F7-5BC18E877BA7}" destId="{F8A8277A-D13E-4912-9508-4A651029E5AF}" srcOrd="0" destOrd="0" parTransId="{32095535-60AD-436D-BDE2-3C4412F4F285}" sibTransId="{0EFB4CA3-CAC7-4DA3-A92C-811B7BF97D4C}"/>
    <dgm:cxn modelId="{B6E7C1B6-F95B-4828-998F-E39CEC0E744F}" srcId="{D36F70DF-EC35-4748-B332-DF546E223AD1}" destId="{11A41E10-9C61-49CE-91B4-FBF9EDEA10F0}" srcOrd="0" destOrd="0" parTransId="{AF87AC27-FC10-46E9-85DD-726438F69BED}" sibTransId="{7601EF0F-1E2E-4ACA-A148-78ECF434EFF9}"/>
    <dgm:cxn modelId="{20B5DC49-3F73-4059-AB15-A41682ABA473}" type="presOf" srcId="{11A41E10-9C61-49CE-91B4-FBF9EDEA10F0}" destId="{7C31C26A-BC5A-4FBA-8E44-83690331FBE5}" srcOrd="0" destOrd="0" presId="urn:microsoft.com/office/officeart/2005/8/layout/vList6"/>
    <dgm:cxn modelId="{D039C06E-96A9-49FF-9D2F-BD53C71BB1D5}" type="presOf" srcId="{282AE1D5-D3EF-4E61-A434-F852C6E75428}" destId="{51FA5C47-4205-4AE6-A0A0-815EFE497462}" srcOrd="0" destOrd="0" presId="urn:microsoft.com/office/officeart/2005/8/layout/vList6"/>
    <dgm:cxn modelId="{B660CE1F-EC71-49C3-879B-F1A539C7FCCF}" type="presOf" srcId="{684B3C2E-DDC3-42DB-A300-E0846662A712}" destId="{9B3E61B7-C9D1-494F-9E7A-EBCDC7E1AB7D}" srcOrd="0" destOrd="0" presId="urn:microsoft.com/office/officeart/2005/8/layout/vList6"/>
    <dgm:cxn modelId="{DC7FE806-4747-4B56-B8D1-D245DDBCE303}" type="presOf" srcId="{F8A8277A-D13E-4912-9508-4A651029E5AF}" destId="{56998996-4C41-4482-9231-CAB268E95724}" srcOrd="0" destOrd="0" presId="urn:microsoft.com/office/officeart/2005/8/layout/vList6"/>
    <dgm:cxn modelId="{47C19DA5-9785-492A-AD79-E74918DE5926}" srcId="{D36F70DF-EC35-4748-B332-DF546E223AD1}" destId="{F4C52AFA-C119-4E45-8400-77CFBD149B2A}" srcOrd="2" destOrd="0" parTransId="{B7F5343D-3CD4-4158-A9B6-8A0003344EB5}" sibTransId="{66D2A5CD-2BC3-4307-BCF1-BC7A38C6B49B}"/>
    <dgm:cxn modelId="{16BDB113-0B60-47AA-A9F9-0ED77AE0F6D7}" type="presOf" srcId="{D36F70DF-EC35-4748-B332-DF546E223AD1}" destId="{28190949-B645-4B3A-BD7D-203C556D0F54}" srcOrd="0" destOrd="0" presId="urn:microsoft.com/office/officeart/2005/8/layout/vList6"/>
    <dgm:cxn modelId="{40313803-16E6-4011-A382-1652E142FE26}" srcId="{D36F70DF-EC35-4748-B332-DF546E223AD1}" destId="{BA94EFAA-0E34-4F67-81F7-5BC18E877BA7}" srcOrd="1" destOrd="0" parTransId="{91417FFF-B73D-485F-BF3A-E0C3993CEF41}" sibTransId="{C884BBC5-6E96-460E-AB82-2A19B069D49E}"/>
    <dgm:cxn modelId="{0F67C93E-A2AC-414B-AE57-4C095DE9BFB5}" srcId="{11A41E10-9C61-49CE-91B4-FBF9EDEA10F0}" destId="{684B3C2E-DDC3-42DB-A300-E0846662A712}" srcOrd="0" destOrd="0" parTransId="{BA4B9884-A763-4743-BB01-392FC4834298}" sibTransId="{D573C3B1-E276-498E-B4EB-42C47C557200}"/>
    <dgm:cxn modelId="{6AD0E617-94D9-4ACB-A412-8B84E63D1E2D}" type="presOf" srcId="{F4C52AFA-C119-4E45-8400-77CFBD149B2A}" destId="{DC56DF71-989E-4FF5-9F5A-32E6533158F3}" srcOrd="0" destOrd="0" presId="urn:microsoft.com/office/officeart/2005/8/layout/vList6"/>
    <dgm:cxn modelId="{C274DCE9-3BB8-4964-9998-F6F0EBD987DF}" type="presOf" srcId="{BA94EFAA-0E34-4F67-81F7-5BC18E877BA7}" destId="{7A0810A1-43F7-4ADC-AADF-0CE76B069160}" srcOrd="0" destOrd="0" presId="urn:microsoft.com/office/officeart/2005/8/layout/vList6"/>
    <dgm:cxn modelId="{CF5BCEAC-D13F-4D6D-A843-E4EDC1E220B9}" srcId="{F4C52AFA-C119-4E45-8400-77CFBD149B2A}" destId="{282AE1D5-D3EF-4E61-A434-F852C6E75428}" srcOrd="0" destOrd="0" parTransId="{75DD5BC1-37DD-4A6F-B60B-9FE561D2F5AA}" sibTransId="{1922D67B-5DAE-44CB-B297-5C1263BA0B7E}"/>
    <dgm:cxn modelId="{FAACCA65-A99C-4A56-99B2-1E058156B6F9}" type="presParOf" srcId="{28190949-B645-4B3A-BD7D-203C556D0F54}" destId="{4E06105E-9650-4F9E-B459-DC59DD8CC91D}" srcOrd="0" destOrd="0" presId="urn:microsoft.com/office/officeart/2005/8/layout/vList6"/>
    <dgm:cxn modelId="{E0CA4613-B7A2-400B-BAF9-132EDBC8018F}" type="presParOf" srcId="{4E06105E-9650-4F9E-B459-DC59DD8CC91D}" destId="{7C31C26A-BC5A-4FBA-8E44-83690331FBE5}" srcOrd="0" destOrd="0" presId="urn:microsoft.com/office/officeart/2005/8/layout/vList6"/>
    <dgm:cxn modelId="{4F4EC049-D81A-4015-9A16-F46F7CE688D4}" type="presParOf" srcId="{4E06105E-9650-4F9E-B459-DC59DD8CC91D}" destId="{9B3E61B7-C9D1-494F-9E7A-EBCDC7E1AB7D}" srcOrd="1" destOrd="0" presId="urn:microsoft.com/office/officeart/2005/8/layout/vList6"/>
    <dgm:cxn modelId="{0B883234-818C-4AFD-BDC6-4965D8B2125E}" type="presParOf" srcId="{28190949-B645-4B3A-BD7D-203C556D0F54}" destId="{FFBA43E6-1717-4E62-988E-7171F82544C3}" srcOrd="1" destOrd="0" presId="urn:microsoft.com/office/officeart/2005/8/layout/vList6"/>
    <dgm:cxn modelId="{78C0E6EE-B56A-43BC-9DE6-6C320A1F207B}" type="presParOf" srcId="{28190949-B645-4B3A-BD7D-203C556D0F54}" destId="{0B1C2E3E-276F-4AB8-B44E-4E7106E54148}" srcOrd="2" destOrd="0" presId="urn:microsoft.com/office/officeart/2005/8/layout/vList6"/>
    <dgm:cxn modelId="{B24CD65B-45BC-483B-8824-D4C4E6A93820}" type="presParOf" srcId="{0B1C2E3E-276F-4AB8-B44E-4E7106E54148}" destId="{7A0810A1-43F7-4ADC-AADF-0CE76B069160}" srcOrd="0" destOrd="0" presId="urn:microsoft.com/office/officeart/2005/8/layout/vList6"/>
    <dgm:cxn modelId="{5C1EC413-9759-4AE2-936E-4C3838A273A8}" type="presParOf" srcId="{0B1C2E3E-276F-4AB8-B44E-4E7106E54148}" destId="{56998996-4C41-4482-9231-CAB268E95724}" srcOrd="1" destOrd="0" presId="urn:microsoft.com/office/officeart/2005/8/layout/vList6"/>
    <dgm:cxn modelId="{00DBEA6B-98EE-4E09-BF7A-06A59CC54FE4}" type="presParOf" srcId="{28190949-B645-4B3A-BD7D-203C556D0F54}" destId="{AF1748CB-A197-4D4D-8191-250AD02226C3}" srcOrd="3" destOrd="0" presId="urn:microsoft.com/office/officeart/2005/8/layout/vList6"/>
    <dgm:cxn modelId="{A91983F9-0495-425E-BFD0-BA1CD1E6068E}" type="presParOf" srcId="{28190949-B645-4B3A-BD7D-203C556D0F54}" destId="{D6EF8CF9-BCDA-4A5E-812B-CE10D66DBED7}" srcOrd="4" destOrd="0" presId="urn:microsoft.com/office/officeart/2005/8/layout/vList6"/>
    <dgm:cxn modelId="{C668577C-B1BC-415A-9968-88743424EA56}" type="presParOf" srcId="{D6EF8CF9-BCDA-4A5E-812B-CE10D66DBED7}" destId="{DC56DF71-989E-4FF5-9F5A-32E6533158F3}" srcOrd="0" destOrd="0" presId="urn:microsoft.com/office/officeart/2005/8/layout/vList6"/>
    <dgm:cxn modelId="{D2E26958-EE41-4268-8F3C-EE84D06B1307}" type="presParOf" srcId="{D6EF8CF9-BCDA-4A5E-812B-CE10D66DBED7}" destId="{51FA5C47-4205-4AE6-A0A0-815EFE4974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FDFF68-2880-4E7A-9DE6-CBF2D762EE6D}" type="doc">
      <dgm:prSet loTypeId="urn:microsoft.com/office/officeart/2005/8/layout/equation2" loCatId="relationship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67FA8A3-B066-40C9-8208-D12D199E1D1D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МБ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dirty="0" smtClean="0">
              <a:latin typeface="Times New Roman" pitchFamily="18" charset="0"/>
              <a:cs typeface="Times New Roman" pitchFamily="18" charset="0"/>
            </a:rPr>
            <a:t>1 195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dirty="0" smtClean="0">
              <a:latin typeface="Times New Roman" pitchFamily="18" charset="0"/>
              <a:cs typeface="Times New Roman" pitchFamily="18" charset="0"/>
            </a:rPr>
            <a:t>млн. тенге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3E75F71-A50A-4540-899A-F57A9E8619AB}" type="parTrans" cxnId="{17357F33-053D-42F6-9B51-2C84C39B7DF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B6EB921-2070-4C54-BB51-88833AB489E5}" type="sibTrans" cxnId="{17357F33-053D-42F6-9B51-2C84C39B7DF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84EECC1-15AB-4C63-8DAA-F5F22915AD02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РБ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4 000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dirty="0" smtClean="0">
              <a:latin typeface="Times New Roman" pitchFamily="18" charset="0"/>
              <a:cs typeface="Times New Roman" pitchFamily="18" charset="0"/>
            </a:rPr>
            <a:t>млн. тенге</a:t>
          </a:r>
        </a:p>
      </dgm:t>
    </dgm:pt>
    <dgm:pt modelId="{66A4C015-C630-4E7F-A357-BE16545053C1}" type="parTrans" cxnId="{909886D0-E7D0-4B42-9CC7-CE76AF0627A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21C37B3-E692-4268-82FA-ADDC41062DAE}" type="sibTrans" cxnId="{909886D0-E7D0-4B42-9CC7-CE76AF0627A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C325C08-F1BE-4171-97E6-3B08F1BAD9EA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5 195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млн. тенге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5B61634-EE39-4345-9E68-3400142ECC36}" type="parTrans" cxnId="{79436647-3F1E-4BAC-B23C-86FAF532CBB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88D985B-15ED-43CC-85A1-D8B58AFC5EB9}" type="sibTrans" cxnId="{79436647-3F1E-4BAC-B23C-86FAF532CBB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2EA0CCF-CA34-4804-9017-EC93E439D6C2}" type="pres">
      <dgm:prSet presAssocID="{15FDFF68-2880-4E7A-9DE6-CBF2D762EE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404B7C-B809-4C3C-9E74-8FB0AF860F88}" type="pres">
      <dgm:prSet presAssocID="{15FDFF68-2880-4E7A-9DE6-CBF2D762EE6D}" presName="vNodes" presStyleCnt="0"/>
      <dgm:spPr/>
    </dgm:pt>
    <dgm:pt modelId="{66F9B409-7DCF-46E1-8104-96730883AF56}" type="pres">
      <dgm:prSet presAssocID="{C67FA8A3-B066-40C9-8208-D12D199E1D1D}" presName="node" presStyleLbl="node1" presStyleIdx="0" presStyleCnt="3" custScaleX="147703" custScaleY="150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0B1C0-DF77-44EC-8363-1B8380E4D3DE}" type="pres">
      <dgm:prSet presAssocID="{4B6EB921-2070-4C54-BB51-88833AB489E5}" presName="spacerT" presStyleCnt="0"/>
      <dgm:spPr/>
    </dgm:pt>
    <dgm:pt modelId="{727511D7-1F88-499F-BF1D-B54A76C4B0DA}" type="pres">
      <dgm:prSet presAssocID="{4B6EB921-2070-4C54-BB51-88833AB489E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033CF26-6231-45BF-A90A-AE4A2FF240BF}" type="pres">
      <dgm:prSet presAssocID="{4B6EB921-2070-4C54-BB51-88833AB489E5}" presName="spacerB" presStyleCnt="0"/>
      <dgm:spPr/>
    </dgm:pt>
    <dgm:pt modelId="{C9EFCFB4-5E5C-4D63-BA96-5874CFE3BECE}" type="pres">
      <dgm:prSet presAssocID="{184EECC1-15AB-4C63-8DAA-F5F22915AD02}" presName="node" presStyleLbl="node1" presStyleIdx="1" presStyleCnt="3" custScaleX="156541" custScaleY="147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4DFD6-338C-4CE6-9EFE-53C094397DD7}" type="pres">
      <dgm:prSet presAssocID="{15FDFF68-2880-4E7A-9DE6-CBF2D762EE6D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B5332198-4142-4208-A5B2-9F87F4B189FE}" type="pres">
      <dgm:prSet presAssocID="{15FDFF68-2880-4E7A-9DE6-CBF2D762EE6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F15BDE3-AEC2-4528-A93C-2D2579B711A3}" type="pres">
      <dgm:prSet presAssocID="{15FDFF68-2880-4E7A-9DE6-CBF2D762EE6D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34F8B9-19CF-4BFC-9C46-917B7A68EFA4}" type="presOf" srcId="{4B6EB921-2070-4C54-BB51-88833AB489E5}" destId="{727511D7-1F88-499F-BF1D-B54A76C4B0DA}" srcOrd="0" destOrd="0" presId="urn:microsoft.com/office/officeart/2005/8/layout/equation2"/>
    <dgm:cxn modelId="{909886D0-E7D0-4B42-9CC7-CE76AF0627A5}" srcId="{15FDFF68-2880-4E7A-9DE6-CBF2D762EE6D}" destId="{184EECC1-15AB-4C63-8DAA-F5F22915AD02}" srcOrd="1" destOrd="0" parTransId="{66A4C015-C630-4E7F-A357-BE16545053C1}" sibTransId="{E21C37B3-E692-4268-82FA-ADDC41062DAE}"/>
    <dgm:cxn modelId="{5CFCAAF1-C6DE-4C8C-A53C-6746EB5A59EE}" type="presOf" srcId="{C67FA8A3-B066-40C9-8208-D12D199E1D1D}" destId="{66F9B409-7DCF-46E1-8104-96730883AF56}" srcOrd="0" destOrd="0" presId="urn:microsoft.com/office/officeart/2005/8/layout/equation2"/>
    <dgm:cxn modelId="{2E1470F9-98AD-48A2-A1BA-61ED3FC7EFE5}" type="presOf" srcId="{E21C37B3-E692-4268-82FA-ADDC41062DAE}" destId="{B5332198-4142-4208-A5B2-9F87F4B189FE}" srcOrd="1" destOrd="0" presId="urn:microsoft.com/office/officeart/2005/8/layout/equation2"/>
    <dgm:cxn modelId="{77CCF8F5-74B6-4903-A19C-B4C98DB676AA}" type="presOf" srcId="{15FDFF68-2880-4E7A-9DE6-CBF2D762EE6D}" destId="{B2EA0CCF-CA34-4804-9017-EC93E439D6C2}" srcOrd="0" destOrd="0" presId="urn:microsoft.com/office/officeart/2005/8/layout/equation2"/>
    <dgm:cxn modelId="{17357F33-053D-42F6-9B51-2C84C39B7DF0}" srcId="{15FDFF68-2880-4E7A-9DE6-CBF2D762EE6D}" destId="{C67FA8A3-B066-40C9-8208-D12D199E1D1D}" srcOrd="0" destOrd="0" parTransId="{C3E75F71-A50A-4540-899A-F57A9E8619AB}" sibTransId="{4B6EB921-2070-4C54-BB51-88833AB489E5}"/>
    <dgm:cxn modelId="{2B76CFFD-11E6-40C2-BA9A-F6C12D354B1A}" type="presOf" srcId="{E21C37B3-E692-4268-82FA-ADDC41062DAE}" destId="{7214DFD6-338C-4CE6-9EFE-53C094397DD7}" srcOrd="0" destOrd="0" presId="urn:microsoft.com/office/officeart/2005/8/layout/equation2"/>
    <dgm:cxn modelId="{79436647-3F1E-4BAC-B23C-86FAF532CBBB}" srcId="{15FDFF68-2880-4E7A-9DE6-CBF2D762EE6D}" destId="{4C325C08-F1BE-4171-97E6-3B08F1BAD9EA}" srcOrd="2" destOrd="0" parTransId="{E5B61634-EE39-4345-9E68-3400142ECC36}" sibTransId="{E88D985B-15ED-43CC-85A1-D8B58AFC5EB9}"/>
    <dgm:cxn modelId="{697D495F-E331-4C8E-835A-3D11009033FF}" type="presOf" srcId="{4C325C08-F1BE-4171-97E6-3B08F1BAD9EA}" destId="{3F15BDE3-AEC2-4528-A93C-2D2579B711A3}" srcOrd="0" destOrd="0" presId="urn:microsoft.com/office/officeart/2005/8/layout/equation2"/>
    <dgm:cxn modelId="{7DC15F1C-5261-4B10-A0F6-D3A269391ED5}" type="presOf" srcId="{184EECC1-15AB-4C63-8DAA-F5F22915AD02}" destId="{C9EFCFB4-5E5C-4D63-BA96-5874CFE3BECE}" srcOrd="0" destOrd="0" presId="urn:microsoft.com/office/officeart/2005/8/layout/equation2"/>
    <dgm:cxn modelId="{4A07FCE7-0D9A-4304-9D65-BA2E8EB37B75}" type="presParOf" srcId="{B2EA0CCF-CA34-4804-9017-EC93E439D6C2}" destId="{CA404B7C-B809-4C3C-9E74-8FB0AF860F88}" srcOrd="0" destOrd="0" presId="urn:microsoft.com/office/officeart/2005/8/layout/equation2"/>
    <dgm:cxn modelId="{CAC132FF-E789-4FF4-909A-16C471B99569}" type="presParOf" srcId="{CA404B7C-B809-4C3C-9E74-8FB0AF860F88}" destId="{66F9B409-7DCF-46E1-8104-96730883AF56}" srcOrd="0" destOrd="0" presId="urn:microsoft.com/office/officeart/2005/8/layout/equation2"/>
    <dgm:cxn modelId="{3A810DF6-5F40-4296-916E-D716666EEB37}" type="presParOf" srcId="{CA404B7C-B809-4C3C-9E74-8FB0AF860F88}" destId="{24C0B1C0-DF77-44EC-8363-1B8380E4D3DE}" srcOrd="1" destOrd="0" presId="urn:microsoft.com/office/officeart/2005/8/layout/equation2"/>
    <dgm:cxn modelId="{926EE7B5-E32C-4977-9E9A-867DB16D8A8A}" type="presParOf" srcId="{CA404B7C-B809-4C3C-9E74-8FB0AF860F88}" destId="{727511D7-1F88-499F-BF1D-B54A76C4B0DA}" srcOrd="2" destOrd="0" presId="urn:microsoft.com/office/officeart/2005/8/layout/equation2"/>
    <dgm:cxn modelId="{28CFA7A0-4F31-42F4-909D-FF1B5D096146}" type="presParOf" srcId="{CA404B7C-B809-4C3C-9E74-8FB0AF860F88}" destId="{4033CF26-6231-45BF-A90A-AE4A2FF240BF}" srcOrd="3" destOrd="0" presId="urn:microsoft.com/office/officeart/2005/8/layout/equation2"/>
    <dgm:cxn modelId="{0300E7D2-114B-4B0F-B831-7420F820129A}" type="presParOf" srcId="{CA404B7C-B809-4C3C-9E74-8FB0AF860F88}" destId="{C9EFCFB4-5E5C-4D63-BA96-5874CFE3BECE}" srcOrd="4" destOrd="0" presId="urn:microsoft.com/office/officeart/2005/8/layout/equation2"/>
    <dgm:cxn modelId="{99C4FAA3-83D1-42C2-8363-2A6D1F07B004}" type="presParOf" srcId="{B2EA0CCF-CA34-4804-9017-EC93E439D6C2}" destId="{7214DFD6-338C-4CE6-9EFE-53C094397DD7}" srcOrd="1" destOrd="0" presId="urn:microsoft.com/office/officeart/2005/8/layout/equation2"/>
    <dgm:cxn modelId="{12970168-E560-455C-BD2A-04129DBFACDF}" type="presParOf" srcId="{7214DFD6-338C-4CE6-9EFE-53C094397DD7}" destId="{B5332198-4142-4208-A5B2-9F87F4B189FE}" srcOrd="0" destOrd="0" presId="urn:microsoft.com/office/officeart/2005/8/layout/equation2"/>
    <dgm:cxn modelId="{1180249B-69B4-4ACC-A1DD-25CA0F501D60}" type="presParOf" srcId="{B2EA0CCF-CA34-4804-9017-EC93E439D6C2}" destId="{3F15BDE3-AEC2-4528-A93C-2D2579B711A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3E61B7-C9D1-494F-9E7A-EBCDC7E1AB7D}">
      <dsp:nvSpPr>
        <dsp:cNvPr id="0" name=""/>
        <dsp:cNvSpPr/>
      </dsp:nvSpPr>
      <dsp:spPr>
        <a:xfrm>
          <a:off x="1785798" y="0"/>
          <a:ext cx="2678697" cy="11401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Всего выделено на 2013 год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5798" y="0"/>
        <a:ext cx="2678697" cy="1140146"/>
      </dsp:txXfrm>
    </dsp:sp>
    <dsp:sp modelId="{7C31C26A-BC5A-4FBA-8E44-83690331FBE5}">
      <dsp:nvSpPr>
        <dsp:cNvPr id="0" name=""/>
        <dsp:cNvSpPr/>
      </dsp:nvSpPr>
      <dsp:spPr>
        <a:xfrm>
          <a:off x="0" y="0"/>
          <a:ext cx="1785798" cy="1140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9 732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млн. тенге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785798" cy="1140146"/>
      </dsp:txXfrm>
    </dsp:sp>
    <dsp:sp modelId="{56998996-4C41-4482-9231-CAB268E95724}">
      <dsp:nvSpPr>
        <dsp:cNvPr id="0" name=""/>
        <dsp:cNvSpPr/>
      </dsp:nvSpPr>
      <dsp:spPr>
        <a:xfrm>
          <a:off x="1792590" y="1254160"/>
          <a:ext cx="2670849" cy="11401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Выделено из республиканского бюджета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2590" y="1254160"/>
        <a:ext cx="2670849" cy="1140146"/>
      </dsp:txXfrm>
    </dsp:sp>
    <dsp:sp modelId="{7A0810A1-43F7-4ADC-AADF-0CE76B069160}">
      <dsp:nvSpPr>
        <dsp:cNvPr id="0" name=""/>
        <dsp:cNvSpPr/>
      </dsp:nvSpPr>
      <dsp:spPr>
        <a:xfrm>
          <a:off x="0" y="1239247"/>
          <a:ext cx="1791534" cy="1140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7 637млн. тенге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39247"/>
        <a:ext cx="1791534" cy="1140146"/>
      </dsp:txXfrm>
    </dsp:sp>
    <dsp:sp modelId="{51FA5C47-4205-4AE6-A0A0-815EFE497462}">
      <dsp:nvSpPr>
        <dsp:cNvPr id="0" name=""/>
        <dsp:cNvSpPr/>
      </dsp:nvSpPr>
      <dsp:spPr>
        <a:xfrm>
          <a:off x="1785798" y="2508321"/>
          <a:ext cx="2678697" cy="11401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Выделено из областного бюджета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5798" y="2508321"/>
        <a:ext cx="2678697" cy="1140146"/>
      </dsp:txXfrm>
    </dsp:sp>
    <dsp:sp modelId="{DC56DF71-989E-4FF5-9F5A-32E6533158F3}">
      <dsp:nvSpPr>
        <dsp:cNvPr id="0" name=""/>
        <dsp:cNvSpPr/>
      </dsp:nvSpPr>
      <dsp:spPr>
        <a:xfrm>
          <a:off x="0" y="2508321"/>
          <a:ext cx="1785798" cy="1140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2 095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млн. тенге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08321"/>
        <a:ext cx="1785798" cy="11401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F9B409-7DCF-46E1-8104-96730883AF56}">
      <dsp:nvSpPr>
        <dsp:cNvPr id="0" name=""/>
        <dsp:cNvSpPr/>
      </dsp:nvSpPr>
      <dsp:spPr>
        <a:xfrm>
          <a:off x="289829" y="1284"/>
          <a:ext cx="1598584" cy="16330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МБ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0" kern="1200" dirty="0" smtClean="0">
              <a:latin typeface="Times New Roman" pitchFamily="18" charset="0"/>
              <a:cs typeface="Times New Roman" pitchFamily="18" charset="0"/>
            </a:rPr>
            <a:t>1 195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0" kern="1200" dirty="0" smtClean="0">
              <a:latin typeface="Times New Roman" pitchFamily="18" charset="0"/>
              <a:cs typeface="Times New Roman" pitchFamily="18" charset="0"/>
            </a:rPr>
            <a:t>млн. тенге</a:t>
          </a:r>
          <a:endParaRPr lang="ru-RU" sz="19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829" y="1284"/>
        <a:ext cx="1598584" cy="1633077"/>
      </dsp:txXfrm>
    </dsp:sp>
    <dsp:sp modelId="{727511D7-1F88-499F-BF1D-B54A76C4B0DA}">
      <dsp:nvSpPr>
        <dsp:cNvPr id="0" name=""/>
        <dsp:cNvSpPr/>
      </dsp:nvSpPr>
      <dsp:spPr>
        <a:xfrm>
          <a:off x="775256" y="1722245"/>
          <a:ext cx="627732" cy="627732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Times New Roman" pitchFamily="18" charset="0"/>
            <a:cs typeface="Times New Roman" pitchFamily="18" charset="0"/>
          </a:endParaRPr>
        </a:p>
      </dsp:txBody>
      <dsp:txXfrm>
        <a:off x="775256" y="1722245"/>
        <a:ext cx="627732" cy="627732"/>
      </dsp:txXfrm>
    </dsp:sp>
    <dsp:sp modelId="{C9EFCFB4-5E5C-4D63-BA96-5874CFE3BECE}">
      <dsp:nvSpPr>
        <dsp:cNvPr id="0" name=""/>
        <dsp:cNvSpPr/>
      </dsp:nvSpPr>
      <dsp:spPr>
        <a:xfrm>
          <a:off x="242002" y="2437859"/>
          <a:ext cx="1694238" cy="15933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РБ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4 000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0" kern="1200" dirty="0" smtClean="0">
              <a:latin typeface="Times New Roman" pitchFamily="18" charset="0"/>
              <a:cs typeface="Times New Roman" pitchFamily="18" charset="0"/>
            </a:rPr>
            <a:t>млн. тенге</a:t>
          </a:r>
        </a:p>
      </dsp:txBody>
      <dsp:txXfrm>
        <a:off x="242002" y="2437859"/>
        <a:ext cx="1694238" cy="1593303"/>
      </dsp:txXfrm>
    </dsp:sp>
    <dsp:sp modelId="{7214DFD6-338C-4CE6-9EFE-53C094397DD7}">
      <dsp:nvSpPr>
        <dsp:cNvPr id="0" name=""/>
        <dsp:cNvSpPr/>
      </dsp:nvSpPr>
      <dsp:spPr>
        <a:xfrm>
          <a:off x="2098585" y="1814916"/>
          <a:ext cx="344170" cy="402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itchFamily="18" charset="0"/>
            <a:cs typeface="Times New Roman" pitchFamily="18" charset="0"/>
          </a:endParaRPr>
        </a:p>
      </dsp:txBody>
      <dsp:txXfrm>
        <a:off x="2098585" y="1814916"/>
        <a:ext cx="344170" cy="402614"/>
      </dsp:txXfrm>
    </dsp:sp>
    <dsp:sp modelId="{3F15BDE3-AEC2-4528-A93C-2D2579B711A3}">
      <dsp:nvSpPr>
        <dsp:cNvPr id="0" name=""/>
        <dsp:cNvSpPr/>
      </dsp:nvSpPr>
      <dsp:spPr>
        <a:xfrm>
          <a:off x="2585619" y="933927"/>
          <a:ext cx="2164593" cy="21645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5 195</a:t>
          </a:r>
        </a:p>
        <a:p>
          <a:pPr lvl="0" algn="ctr" defTabSz="1466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млн. тенге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5619" y="933927"/>
        <a:ext cx="2164593" cy="2164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0.58831</cdr:x>
      <cdr:y>0.79167</cdr:y>
    </cdr:from>
    <cdr:to>
      <cdr:x>0.87405</cdr:x>
      <cdr:y>0.85697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2520280" y="4104456"/>
          <a:ext cx="122413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2DA2BF">
                  <a:lumMod val="75000"/>
                </a:srgbClr>
              </a:solidFill>
              <a:latin typeface="Times New Roman" pitchFamily="18" charset="0"/>
              <a:cs typeface="Times New Roman" pitchFamily="18" charset="0"/>
            </a:rPr>
            <a:t>(1 697,1 км)</a:t>
          </a:r>
          <a:endParaRPr lang="ru-RU" sz="1600" b="1" dirty="0">
            <a:solidFill>
              <a:srgbClr val="2DA2BF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038F4-41EF-4810-94F4-058E8E436C1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94133-E587-4310-BE85-8544060A9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910" cy="49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650" y="1"/>
            <a:ext cx="2953910" cy="49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673" y="4723999"/>
            <a:ext cx="5451795" cy="447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378"/>
            <a:ext cx="2953910" cy="49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650" y="9446378"/>
            <a:ext cx="2953910" cy="49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2FDED6D-ACB8-4D8A-8345-BBD3D1945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E7DF2-4D49-4395-94EC-600FFCE5967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699032" y="745724"/>
            <a:ext cx="5421813" cy="37302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/>
          </p:nvPr>
        </p:nvSpPr>
        <p:spPr>
          <a:xfrm>
            <a:off x="683250" y="4725623"/>
            <a:ext cx="5448638" cy="4475963"/>
          </a:xfrm>
          <a:noFill/>
          <a:ln/>
        </p:spPr>
        <p:txBody>
          <a:bodyPr wrap="none" lIns="83668" tIns="41834" rIns="83668" bIns="41834" anchor="ctr"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E7DF2-4D49-4395-94EC-600FFCE5967A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699030" y="745724"/>
            <a:ext cx="5421813" cy="37302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/>
          </p:nvPr>
        </p:nvSpPr>
        <p:spPr>
          <a:xfrm>
            <a:off x="683250" y="4725621"/>
            <a:ext cx="5448638" cy="4475964"/>
          </a:xfrm>
          <a:noFill/>
          <a:ln/>
        </p:spPr>
        <p:txBody>
          <a:bodyPr wrap="none" lIns="83668" tIns="41834" rIns="83668" bIns="41834" anchor="ctr"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28C99-0B83-4E5F-A55B-97B4E505AFF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E7DF2-4D49-4395-94EC-600FFCE5967A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699032" y="745724"/>
            <a:ext cx="5421813" cy="37302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/>
          </p:nvPr>
        </p:nvSpPr>
        <p:spPr>
          <a:xfrm>
            <a:off x="683250" y="4725623"/>
            <a:ext cx="5448638" cy="4475963"/>
          </a:xfrm>
          <a:noFill/>
          <a:ln/>
        </p:spPr>
        <p:txBody>
          <a:bodyPr wrap="none" lIns="83668" tIns="41834" rIns="83668" bIns="41834" anchor="ctr"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28C99-0B83-4E5F-A55B-97B4E505AFFB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E7DF2-4D49-4395-94EC-600FFCE5967A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699032" y="745724"/>
            <a:ext cx="5421813" cy="37302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/>
          </p:nvPr>
        </p:nvSpPr>
        <p:spPr>
          <a:xfrm>
            <a:off x="683250" y="4725623"/>
            <a:ext cx="5448638" cy="4475963"/>
          </a:xfrm>
          <a:noFill/>
          <a:ln/>
        </p:spPr>
        <p:txBody>
          <a:bodyPr wrap="none" lIns="83668" tIns="41834" rIns="83668" bIns="41834" anchor="ctr"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E7DF2-4D49-4395-94EC-600FFCE5967A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699032" y="745724"/>
            <a:ext cx="5421813" cy="37302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/>
          </p:nvPr>
        </p:nvSpPr>
        <p:spPr>
          <a:xfrm>
            <a:off x="683250" y="4725623"/>
            <a:ext cx="5448638" cy="4475963"/>
          </a:xfrm>
          <a:noFill/>
          <a:ln/>
        </p:spPr>
        <p:txBody>
          <a:bodyPr wrap="none" lIns="83668" tIns="41834" rIns="83668" bIns="41834" anchor="ctr"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E7DF2-4D49-4395-94EC-600FFCE5967A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699032" y="745724"/>
            <a:ext cx="5421813" cy="37302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/>
          </p:nvPr>
        </p:nvSpPr>
        <p:spPr>
          <a:xfrm>
            <a:off x="683250" y="4725623"/>
            <a:ext cx="5448638" cy="4475963"/>
          </a:xfrm>
          <a:noFill/>
          <a:ln/>
        </p:spPr>
        <p:txBody>
          <a:bodyPr wrap="none" lIns="83668" tIns="41834" rIns="83668" bIns="41834" anchor="ctr"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F22CB-EC83-4AA2-9A78-A9F679851C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878A0-4839-4CBD-86E9-7333DB879A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7E171-9027-4D91-A078-35D441F387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14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0" y="714375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70306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0425" y="174625"/>
            <a:ext cx="642938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0">
                <a:latin typeface="+mj-lt"/>
              </a:defRPr>
            </a:lvl1pPr>
          </a:lstStyle>
          <a:p>
            <a:pPr>
              <a:defRPr/>
            </a:pPr>
            <a:fld id="{11CCBA63-BB79-4505-90EE-478C2DB031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14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5"/>
          <p:cNvSpPr txBox="1">
            <a:spLocks/>
          </p:cNvSpPr>
          <p:nvPr userDrawn="1"/>
        </p:nvSpPr>
        <p:spPr>
          <a:xfrm>
            <a:off x="8501063" y="26988"/>
            <a:ext cx="64293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E3205E2-EA6A-45FB-A417-1A140B15B27A}" type="slidenum">
              <a:rPr lang="ru-RU" sz="1200" b="0" smtClean="0">
                <a:latin typeface="+mj-lt"/>
              </a:rPr>
              <a:pPr algn="r">
                <a:defRPr/>
              </a:pPr>
              <a:t>‹#›</a:t>
            </a:fld>
            <a:endParaRPr lang="ru-RU" sz="1200" b="0" dirty="0"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CC515-E5B0-4528-A90B-C89BF849A2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F51B1-7311-41B9-8078-99702DBC4D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0D02F-4FFD-45C0-8A83-6CB5619126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88E0D-54CA-431B-91CC-3F6A955757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37281-FF2B-4A63-9EE6-6B5656F3F8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59188-5626-45ED-B438-F80388FCE7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C3D82-E7BD-4460-8D2D-E801A06181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0DAFB31-638D-4663-B148-283114A37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CBCF032-9E8C-41EA-B128-F2503A4D60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  <p:sldLayoutId id="2147484776" r:id="rId12"/>
    <p:sldLayoutId id="2147484777" r:id="rId13"/>
  </p:sldLayoutIdLst>
  <p:transition spd="med"/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png"/><Relationship Id="rId7" Type="http://schemas.openxmlformats.org/officeDocument/2006/relationships/image" Target="../media/image43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2.jpeg"/><Relationship Id="rId10" Type="http://schemas.openxmlformats.org/officeDocument/2006/relationships/image" Target="../media/image46.jpe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images.yandex.kz/yandsearch?text=%D0%BF%D1%80%D0%BE%D0%B5%D0%BA%D1%82%20%D0%B0%D0%B2%D1%82%D0%BE%D1%81%D1%82%D0%B0%D0%BD%D1%86%D0%B8%D0%B8&amp;pos=12&amp;uinfo=sw-1583-sh-775-fw-1358-fh-569-pd-1&amp;rpt=simage&amp;img_url=http://npravs.ru/activity/engineering/files/jpg/1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9.png"/><Relationship Id="rId7" Type="http://schemas.openxmlformats.org/officeDocument/2006/relationships/image" Target="../media/image4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.png"/><Relationship Id="rId5" Type="http://schemas.openxmlformats.org/officeDocument/2006/relationships/image" Target="../media/image33.pn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Office_Excel_97-2003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1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6.jpeg"/><Relationship Id="rId4" Type="http://schemas.openxmlformats.org/officeDocument/2006/relationships/diagramData" Target="../diagrams/data2.xml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9"/>
          <p:cNvSpPr txBox="1">
            <a:spLocks noChangeArrowheads="1"/>
          </p:cNvSpPr>
          <p:nvPr/>
        </p:nvSpPr>
        <p:spPr bwMode="auto">
          <a:xfrm>
            <a:off x="5656263" y="4806950"/>
            <a:ext cx="13319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98" tIns="43699" rIns="87398" bIns="4369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cademy Ho"/>
            </a:endParaRPr>
          </a:p>
        </p:txBody>
      </p:sp>
      <p:pic>
        <p:nvPicPr>
          <p:cNvPr id="19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95536" y="429309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Транспортная инфраструктура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Акмолинской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544" y="6165304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ГУ «Управление пассажирского транспорта и автомобильных дорог Акмолинской области»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123728" y="1453133"/>
            <a:ext cx="4608512" cy="2767955"/>
            <a:chOff x="2123728" y="1453133"/>
            <a:chExt cx="4608512" cy="2767955"/>
          </a:xfrm>
        </p:grpSpPr>
        <p:pic>
          <p:nvPicPr>
            <p:cNvPr id="29" name="Picture 14" descr="D:\For prezentations\transport\ROA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3728" y="2564904"/>
              <a:ext cx="1948834" cy="105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D:\For prezentations\transport\plane_256.png"/>
            <p:cNvPicPr>
              <a:picLocks noChangeAspect="1" noChangeArrowheads="1"/>
            </p:cNvPicPr>
            <p:nvPr/>
          </p:nvPicPr>
          <p:blipFill>
            <a:blip r:embed="rId5" cstate="print"/>
            <a:srcRect t="16125" b="951"/>
            <a:stretch>
              <a:fillRect/>
            </a:stretch>
          </p:blipFill>
          <p:spPr bwMode="auto">
            <a:xfrm>
              <a:off x="3470002" y="1453133"/>
              <a:ext cx="2470150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7" descr="I:\! WORK\For prezentations\transport\truck_gree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4308" y="2491160"/>
              <a:ext cx="1409700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8" descr="D:\For prezentations\transport\train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22998" y="2630289"/>
              <a:ext cx="2189162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8" descr="C:\Documents and Settings\kemengerov_m\Рабочий стол\Презентации\картинки\Машинки\108b019e26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036166" y="2962218"/>
              <a:ext cx="1696074" cy="1258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:\Documents and Settings\Admin\Мои документы\karta_STEPNOGOR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CC515-E5B0-4528-A90B-C89BF849A22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2204864"/>
          <a:ext cx="8640960" cy="2405066"/>
        </p:xfrm>
        <a:graphic>
          <a:graphicData uri="http://schemas.openxmlformats.org/drawingml/2006/table">
            <a:tbl>
              <a:tblPr/>
              <a:tblGrid>
                <a:gridCol w="6386797"/>
                <a:gridCol w="1127082"/>
                <a:gridCol w="1127081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работ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Сумма, млн.тенге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и реконструкция автомобильных дорог г.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Степногорска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153,5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 и РБ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внутригородских дорог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Степногорска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1 022,3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 и РБ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Текущий ремонт дорожного покрытия улиц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Степногорска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Разработка ПСД внутригородских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дорог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Степногорска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28,2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1 254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156176" y="6093296"/>
            <a:ext cx="27718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ТЕКУЩЕЕ ПОЛОЖЕНИЕ ДЕЛ 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86"/>
          <p:cNvSpPr txBox="1">
            <a:spLocks noChangeArrowheads="1"/>
          </p:cNvSpPr>
          <p:nvPr/>
        </p:nvSpPr>
        <p:spPr bwMode="auto">
          <a:xfrm>
            <a:off x="251520" y="642174"/>
            <a:ext cx="8352928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Реализация Программы развития моногородов на 2012-2013 годы</a:t>
            </a:r>
          </a:p>
        </p:txBody>
      </p:sp>
      <p:pic>
        <p:nvPicPr>
          <p:cNvPr id="7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0" y="-27384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Отрасль автомобильных 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</a:t>
            </a:r>
            <a:endParaRPr lang="ru-RU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9"/>
          <p:cNvSpPr txBox="1">
            <a:spLocks noChangeArrowheads="1"/>
          </p:cNvSpPr>
          <p:nvPr/>
        </p:nvSpPr>
        <p:spPr bwMode="auto">
          <a:xfrm>
            <a:off x="5656263" y="4806950"/>
            <a:ext cx="13319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98" tIns="43699" rIns="87398" bIns="43699">
            <a:spAutoFit/>
          </a:bodyPr>
          <a:lstStyle/>
          <a:p>
            <a:endParaRPr lang="ru-RU">
              <a:latin typeface="Academy Ho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59188-5626-45ED-B438-F80388FCE7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4" name="Text Box 186"/>
          <p:cNvSpPr txBox="1">
            <a:spLocks noChangeArrowheads="1"/>
          </p:cNvSpPr>
          <p:nvPr/>
        </p:nvSpPr>
        <p:spPr bwMode="auto">
          <a:xfrm>
            <a:off x="0" y="332656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Реализация Комплексного плана </a:t>
            </a:r>
          </a:p>
          <a:p>
            <a:pPr algn="ctr">
              <a:defRPr/>
            </a:pPr>
            <a:r>
              <a:rPr lang="ru-RU" sz="16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населенных пунктов, прилегающих к г. Астана на 2011-2014 годы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196752"/>
          <a:ext cx="8496939" cy="5354999"/>
        </p:xfrm>
        <a:graphic>
          <a:graphicData uri="http://schemas.openxmlformats.org/drawingml/2006/table">
            <a:tbl>
              <a:tblPr/>
              <a:tblGrid>
                <a:gridCol w="1690613"/>
                <a:gridCol w="2125807"/>
                <a:gridCol w="2080019"/>
                <a:gridCol w="1475458"/>
                <a:gridCol w="1125042"/>
              </a:tblGrid>
              <a:tr h="344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работ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городов и сел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Сумма, млн.тенге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245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Аршалынский</a:t>
                      </a:r>
                      <a:r>
                        <a:rPr lang="en-US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ремонт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Улично-дорожная сеть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с.Жалтырколь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0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Капитальный ремонт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Улично-дорожная сеть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с.Костомар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ремонт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Улично-дорожная сеть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Жибек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Жолы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РБ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7245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Целиноградский район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Капитальный ремонт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Улично-дорожная сеть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 Кажымукан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44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Капитальный ремонт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Улично-дорожная сеть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с.Малотимофеевка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44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Капитальный ремонт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Улично-дорожная сеть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 Шубары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44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ремонт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Улично-дорожная сеть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 Акмол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РБ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44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Капитальный ремонт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Улично-дорожная сеть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 Каражар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РБ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44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Капитальный ремонт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Улично-дорожная сеть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 Разъезд 96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РБ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7245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Шортандинский район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Капитальный ремонт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Улично-дорожная сеть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 Бозайгыр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</a:t>
                      </a: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7245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ВСЕГО: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8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5496" y="4554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Отрасль автомобильных 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</a:t>
            </a:r>
            <a:endParaRPr lang="ru-RU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C:\Users\Пользователь\Desktop\5169\Паводковые участки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 bwMode="auto">
          <a:xfrm>
            <a:off x="35496" y="477369"/>
            <a:ext cx="9151599" cy="6263999"/>
          </a:xfrm>
          <a:prstGeom prst="rect">
            <a:avLst/>
          </a:prstGeom>
          <a:noFill/>
        </p:spPr>
      </p:pic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3083496" y="3449169"/>
            <a:ext cx="457200" cy="381000"/>
            <a:chOff x="500034" y="1500174"/>
            <a:chExt cx="1482187" cy="1136176"/>
          </a:xfrm>
          <a:effectLst/>
        </p:grpSpPr>
        <p:pic>
          <p:nvPicPr>
            <p:cNvPr id="119" name="Picture 23" descr="H:\Новая папка\For prezentations\Build\courth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500174"/>
              <a:ext cx="1188499" cy="110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857364"/>
              <a:ext cx="839245" cy="77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4988496" y="2306169"/>
            <a:ext cx="457200" cy="381000"/>
            <a:chOff x="500034" y="1500174"/>
            <a:chExt cx="1482187" cy="1136176"/>
          </a:xfrm>
          <a:effectLst/>
        </p:grpSpPr>
        <p:pic>
          <p:nvPicPr>
            <p:cNvPr id="122" name="Picture 23" descr="H:\Новая папка\For prezentations\Build\courth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500174"/>
              <a:ext cx="1188499" cy="110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857364"/>
              <a:ext cx="839245" cy="77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33"/>
          <p:cNvGrpSpPr>
            <a:grpSpLocks/>
          </p:cNvGrpSpPr>
          <p:nvPr/>
        </p:nvGrpSpPr>
        <p:grpSpPr bwMode="auto">
          <a:xfrm>
            <a:off x="5293296" y="3220569"/>
            <a:ext cx="457200" cy="381000"/>
            <a:chOff x="500034" y="1500174"/>
            <a:chExt cx="1482187" cy="1136176"/>
          </a:xfrm>
          <a:effectLst/>
        </p:grpSpPr>
        <p:pic>
          <p:nvPicPr>
            <p:cNvPr id="125" name="Picture 23" descr="H:\Новая папка\For prezentations\Build\courth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500174"/>
              <a:ext cx="1188499" cy="110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857364"/>
              <a:ext cx="839245" cy="77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33"/>
          <p:cNvGrpSpPr>
            <a:grpSpLocks/>
          </p:cNvGrpSpPr>
          <p:nvPr/>
        </p:nvGrpSpPr>
        <p:grpSpPr bwMode="auto">
          <a:xfrm>
            <a:off x="7503096" y="3753969"/>
            <a:ext cx="457200" cy="381000"/>
            <a:chOff x="500034" y="1500174"/>
            <a:chExt cx="1482187" cy="1136176"/>
          </a:xfrm>
          <a:effectLst/>
        </p:grpSpPr>
        <p:pic>
          <p:nvPicPr>
            <p:cNvPr id="128" name="Picture 23" descr="H:\Новая папка\For prezentations\Build\courth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500174"/>
              <a:ext cx="1188499" cy="110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857364"/>
              <a:ext cx="839245" cy="77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61"/>
          <p:cNvGrpSpPr/>
          <p:nvPr/>
        </p:nvGrpSpPr>
        <p:grpSpPr>
          <a:xfrm>
            <a:off x="4759896" y="1696569"/>
            <a:ext cx="633412" cy="547687"/>
            <a:chOff x="357188" y="1357313"/>
            <a:chExt cx="1787525" cy="1441450"/>
          </a:xfrm>
        </p:grpSpPr>
        <p:grpSp>
          <p:nvGrpSpPr>
            <p:cNvPr id="17" name="Группа 33"/>
            <p:cNvGrpSpPr>
              <a:grpSpLocks/>
            </p:cNvGrpSpPr>
            <p:nvPr/>
          </p:nvGrpSpPr>
          <p:grpSpPr bwMode="auto">
            <a:xfrm>
              <a:off x="357188" y="1357313"/>
              <a:ext cx="1482725" cy="1136650"/>
              <a:chOff x="500034" y="1500174"/>
              <a:chExt cx="1482187" cy="1136176"/>
            </a:xfrm>
          </p:grpSpPr>
          <p:pic>
            <p:nvPicPr>
              <p:cNvPr id="164" name="Picture 23" descr="H:\Новая папка\For prezentations\Build\courthouse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0034" y="1500174"/>
                <a:ext cx="1188499" cy="1103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" name="Picture 21" descr="H:\Новая папка\For prezentations\transport\bus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42976" y="1857364"/>
                <a:ext cx="839245" cy="778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2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2763" y="1867052"/>
              <a:ext cx="839550" cy="77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5163" y="2019452"/>
              <a:ext cx="839550" cy="77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Группа 33"/>
          <p:cNvGrpSpPr>
            <a:grpSpLocks/>
          </p:cNvGrpSpPr>
          <p:nvPr/>
        </p:nvGrpSpPr>
        <p:grpSpPr bwMode="auto">
          <a:xfrm>
            <a:off x="4302696" y="3982569"/>
            <a:ext cx="457200" cy="381000"/>
            <a:chOff x="500034" y="1500174"/>
            <a:chExt cx="1482187" cy="1136176"/>
          </a:xfrm>
          <a:effectLst/>
        </p:grpSpPr>
        <p:pic>
          <p:nvPicPr>
            <p:cNvPr id="167" name="Picture 23" descr="H:\Новая папка\For prezentations\Build\courth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500174"/>
              <a:ext cx="1188499" cy="110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857364"/>
              <a:ext cx="839245" cy="77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Группа 70"/>
          <p:cNvGrpSpPr/>
          <p:nvPr/>
        </p:nvGrpSpPr>
        <p:grpSpPr>
          <a:xfrm>
            <a:off x="3997896" y="1239369"/>
            <a:ext cx="633412" cy="547687"/>
            <a:chOff x="357188" y="1357313"/>
            <a:chExt cx="1787525" cy="1441450"/>
          </a:xfrm>
        </p:grpSpPr>
        <p:grpSp>
          <p:nvGrpSpPr>
            <p:cNvPr id="20" name="Группа 33"/>
            <p:cNvGrpSpPr>
              <a:grpSpLocks/>
            </p:cNvGrpSpPr>
            <p:nvPr/>
          </p:nvGrpSpPr>
          <p:grpSpPr bwMode="auto">
            <a:xfrm>
              <a:off x="357188" y="1357313"/>
              <a:ext cx="1482725" cy="1136650"/>
              <a:chOff x="500034" y="1500174"/>
              <a:chExt cx="1482187" cy="1136176"/>
            </a:xfrm>
          </p:grpSpPr>
          <p:pic>
            <p:nvPicPr>
              <p:cNvPr id="173" name="Picture 23" descr="H:\Новая папка\For prezentations\Build\courthouse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0034" y="1500174"/>
                <a:ext cx="1188499" cy="1103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" name="Picture 21" descr="H:\Новая папка\For prezentations\transport\bus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42976" y="1857364"/>
                <a:ext cx="839245" cy="778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1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2763" y="1867052"/>
              <a:ext cx="839550" cy="77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5163" y="2019452"/>
              <a:ext cx="839550" cy="77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76"/>
          <p:cNvGrpSpPr/>
          <p:nvPr/>
        </p:nvGrpSpPr>
        <p:grpSpPr>
          <a:xfrm>
            <a:off x="6360096" y="2687169"/>
            <a:ext cx="633412" cy="547687"/>
            <a:chOff x="357188" y="1357313"/>
            <a:chExt cx="1787525" cy="1441450"/>
          </a:xfrm>
        </p:grpSpPr>
        <p:grpSp>
          <p:nvGrpSpPr>
            <p:cNvPr id="22" name="Группа 33"/>
            <p:cNvGrpSpPr>
              <a:grpSpLocks/>
            </p:cNvGrpSpPr>
            <p:nvPr/>
          </p:nvGrpSpPr>
          <p:grpSpPr bwMode="auto">
            <a:xfrm>
              <a:off x="357188" y="1357313"/>
              <a:ext cx="1482725" cy="1136650"/>
              <a:chOff x="500034" y="1500174"/>
              <a:chExt cx="1482187" cy="1136176"/>
            </a:xfrm>
          </p:grpSpPr>
          <p:pic>
            <p:nvPicPr>
              <p:cNvPr id="179" name="Picture 23" descr="H:\Новая папка\For prezentations\Build\courthouse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0034" y="1500174"/>
                <a:ext cx="1188499" cy="1103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0" name="Picture 21" descr="H:\Новая папка\For prezentations\transport\bus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42976" y="1857364"/>
                <a:ext cx="839245" cy="778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7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2763" y="1867052"/>
              <a:ext cx="839550" cy="77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5163" y="2019452"/>
              <a:ext cx="839550" cy="77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Группа 33"/>
          <p:cNvGrpSpPr>
            <a:grpSpLocks/>
          </p:cNvGrpSpPr>
          <p:nvPr/>
        </p:nvGrpSpPr>
        <p:grpSpPr bwMode="auto">
          <a:xfrm>
            <a:off x="4531296" y="5277969"/>
            <a:ext cx="457200" cy="381000"/>
            <a:chOff x="500034" y="1500174"/>
            <a:chExt cx="1482187" cy="1136176"/>
          </a:xfrm>
          <a:effectLst/>
        </p:grpSpPr>
        <p:pic>
          <p:nvPicPr>
            <p:cNvPr id="182" name="Picture 23" descr="H:\Новая папка\For prezentations\Build\courth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500174"/>
              <a:ext cx="1188499" cy="110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3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857364"/>
              <a:ext cx="839245" cy="77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33"/>
          <p:cNvGrpSpPr>
            <a:grpSpLocks/>
          </p:cNvGrpSpPr>
          <p:nvPr/>
        </p:nvGrpSpPr>
        <p:grpSpPr bwMode="auto">
          <a:xfrm>
            <a:off x="6012904" y="6039969"/>
            <a:ext cx="457200" cy="381000"/>
            <a:chOff x="500034" y="1500174"/>
            <a:chExt cx="1482187" cy="1136176"/>
          </a:xfrm>
          <a:effectLst/>
        </p:grpSpPr>
        <p:pic>
          <p:nvPicPr>
            <p:cNvPr id="185" name="Picture 23" descr="H:\Новая папка\For prezentations\Build\courth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500174"/>
              <a:ext cx="1188499" cy="110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857364"/>
              <a:ext cx="839245" cy="77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7" name="TextBox 186"/>
          <p:cNvSpPr txBox="1"/>
          <p:nvPr/>
        </p:nvSpPr>
        <p:spPr>
          <a:xfrm>
            <a:off x="6470104" y="6192369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автостанции</a:t>
            </a:r>
          </a:p>
        </p:txBody>
      </p:sp>
      <p:grpSp>
        <p:nvGrpSpPr>
          <p:cNvPr id="25" name="Группа 89"/>
          <p:cNvGrpSpPr/>
          <p:nvPr/>
        </p:nvGrpSpPr>
        <p:grpSpPr>
          <a:xfrm>
            <a:off x="4641304" y="5949482"/>
            <a:ext cx="633412" cy="547687"/>
            <a:chOff x="357188" y="1357313"/>
            <a:chExt cx="1787525" cy="1441450"/>
          </a:xfrm>
        </p:grpSpPr>
        <p:grpSp>
          <p:nvGrpSpPr>
            <p:cNvPr id="26" name="Группа 33"/>
            <p:cNvGrpSpPr>
              <a:grpSpLocks/>
            </p:cNvGrpSpPr>
            <p:nvPr/>
          </p:nvGrpSpPr>
          <p:grpSpPr bwMode="auto">
            <a:xfrm>
              <a:off x="357188" y="1357313"/>
              <a:ext cx="1482725" cy="1136650"/>
              <a:chOff x="500034" y="1500174"/>
              <a:chExt cx="1482187" cy="1136176"/>
            </a:xfrm>
          </p:grpSpPr>
          <p:pic>
            <p:nvPicPr>
              <p:cNvPr id="192" name="Picture 23" descr="H:\Новая папка\For prezentations\Build\courthouse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0034" y="1500174"/>
                <a:ext cx="1188499" cy="1103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3" name="Picture 21" descr="H:\Новая папка\For prezentations\transport\bus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42976" y="1857364"/>
                <a:ext cx="839245" cy="778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0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2763" y="1867052"/>
              <a:ext cx="839550" cy="77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1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5163" y="2019452"/>
              <a:ext cx="839550" cy="77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" name="TextBox 193"/>
          <p:cNvSpPr txBox="1"/>
          <p:nvPr/>
        </p:nvSpPr>
        <p:spPr>
          <a:xfrm>
            <a:off x="5250904" y="6205525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автовокзалы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7731696" y="6116169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Пункты обслуживания пассажиров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7452320" y="587785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автобусные маршруты</a:t>
            </a:r>
          </a:p>
        </p:txBody>
      </p:sp>
      <p:cxnSp>
        <p:nvCxnSpPr>
          <p:cNvPr id="206" name="Прямая соединительная линия 205"/>
          <p:cNvCxnSpPr/>
          <p:nvPr/>
        </p:nvCxnSpPr>
        <p:spPr>
          <a:xfrm flipV="1">
            <a:off x="7363544" y="6019799"/>
            <a:ext cx="304800" cy="14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5" name="TextBox 94"/>
          <p:cNvSpPr txBox="1"/>
          <p:nvPr/>
        </p:nvSpPr>
        <p:spPr>
          <a:xfrm>
            <a:off x="0" y="0"/>
            <a:ext cx="255577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Автомобильный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99" name="Группа 40"/>
          <p:cNvGrpSpPr/>
          <p:nvPr/>
        </p:nvGrpSpPr>
        <p:grpSpPr>
          <a:xfrm>
            <a:off x="5508104" y="1844824"/>
            <a:ext cx="609600" cy="381000"/>
            <a:chOff x="6012160" y="692696"/>
            <a:chExt cx="2203153" cy="1307554"/>
          </a:xfrm>
          <a:effectLst/>
        </p:grpSpPr>
        <p:pic>
          <p:nvPicPr>
            <p:cNvPr id="100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12160" y="692696"/>
              <a:ext cx="2019300" cy="1228725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pic>
          <p:nvPicPr>
            <p:cNvPr id="101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</a:blip>
            <a:srcRect/>
            <a:stretch>
              <a:fillRect/>
            </a:stretch>
          </p:blipFill>
          <p:spPr bwMode="auto">
            <a:xfrm>
              <a:off x="7215188" y="1000125"/>
              <a:ext cx="10001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" name="Группа 40"/>
          <p:cNvGrpSpPr/>
          <p:nvPr/>
        </p:nvGrpSpPr>
        <p:grpSpPr>
          <a:xfrm>
            <a:off x="6804248" y="4797152"/>
            <a:ext cx="609600" cy="381000"/>
            <a:chOff x="6012160" y="692696"/>
            <a:chExt cx="2203153" cy="1307554"/>
          </a:xfrm>
          <a:effectLst/>
        </p:grpSpPr>
        <p:pic>
          <p:nvPicPr>
            <p:cNvPr id="103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12160" y="692696"/>
              <a:ext cx="2019300" cy="1228725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pic>
          <p:nvPicPr>
            <p:cNvPr id="104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</a:blip>
            <a:srcRect/>
            <a:stretch>
              <a:fillRect/>
            </a:stretch>
          </p:blipFill>
          <p:spPr bwMode="auto">
            <a:xfrm>
              <a:off x="7215188" y="1000125"/>
              <a:ext cx="10001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5" name="Группа 40"/>
          <p:cNvGrpSpPr/>
          <p:nvPr/>
        </p:nvGrpSpPr>
        <p:grpSpPr>
          <a:xfrm>
            <a:off x="7164288" y="6093296"/>
            <a:ext cx="609600" cy="381000"/>
            <a:chOff x="6012160" y="692696"/>
            <a:chExt cx="2203153" cy="1307554"/>
          </a:xfrm>
          <a:effectLst/>
        </p:grpSpPr>
        <p:pic>
          <p:nvPicPr>
            <p:cNvPr id="106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12160" y="692696"/>
              <a:ext cx="2019300" cy="1228725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pic>
          <p:nvPicPr>
            <p:cNvPr id="107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</a:blip>
            <a:srcRect/>
            <a:stretch>
              <a:fillRect/>
            </a:stretch>
          </p:blipFill>
          <p:spPr bwMode="auto">
            <a:xfrm>
              <a:off x="7215188" y="1000125"/>
              <a:ext cx="10001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980728"/>
            <a:ext cx="3203848" cy="70788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562 населенных пунктов Акмолинской области с численностью населения более 100 человек регулярным пассажирским транспортным сообщением охвачено 410 или 72,9 %.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236296" y="5661248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  <a:endParaRPr lang="ru-RU" sz="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95536" y="5301208"/>
            <a:ext cx="1080120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9" name="Таблица 108"/>
          <p:cNvGraphicFramePr>
            <a:graphicFrameLocks noGrp="1"/>
          </p:cNvGraphicFramePr>
          <p:nvPr/>
        </p:nvGraphicFramePr>
        <p:xfrm>
          <a:off x="251520" y="4941168"/>
          <a:ext cx="3888432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272"/>
                <a:gridCol w="2865160"/>
              </a:tblGrid>
              <a:tr h="264935"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Регулярные межрайонные </a:t>
                      </a:r>
                    </a:p>
                    <a:p>
                      <a:pPr lvl="0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(междугородные внутриобластные) автобусные маршруты</a:t>
                      </a:r>
                      <a:endParaRPr lang="ru-RU" sz="1000" b="1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0066FF">
                        <a:alpha val="5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57 маршрутов</a:t>
                      </a:r>
                      <a:endParaRPr lang="ru-RU" sz="10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0066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проезда от 4,5 до 7 тенге за 1 пасс/км. </a:t>
                      </a:r>
                      <a:endParaRPr lang="ru-RU" sz="10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0066FF">
                        <a:alpha val="58000"/>
                      </a:srgbClr>
                    </a:solidFill>
                  </a:tcPr>
                </a:tc>
              </a:tr>
              <a:tr h="1630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Регулярные пригородные автобусные маршруты.</a:t>
                      </a:r>
                      <a:endParaRPr lang="ru-RU" sz="1000" b="1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0066FF">
                        <a:alpha val="5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 маршрутов</a:t>
                      </a:r>
                      <a:endParaRPr lang="ru-RU" sz="10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0066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проезда от 5 до 7 тенге за 1 пасс/км.</a:t>
                      </a:r>
                      <a:endParaRPr lang="ru-RU" sz="10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0066FF">
                        <a:alpha val="58000"/>
                      </a:srgbClr>
                    </a:solidFill>
                  </a:tcPr>
                </a:tc>
              </a:tr>
              <a:tr h="1630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Регулярные городские автобусные маршруты</a:t>
                      </a:r>
                      <a:endParaRPr lang="ru-RU" sz="1000" b="1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0066FF">
                        <a:alpha val="5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61 маршрут</a:t>
                      </a:r>
                      <a:endParaRPr lang="ru-RU" sz="10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0066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проезда от 40 до 50 тенге.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0066FF">
                        <a:alpha val="58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8" name="Rectangle 1"/>
          <p:cNvSpPr>
            <a:spLocks noChangeArrowheads="1"/>
          </p:cNvSpPr>
          <p:nvPr/>
        </p:nvSpPr>
        <p:spPr bwMode="auto">
          <a:xfrm>
            <a:off x="6012160" y="980728"/>
            <a:ext cx="2880320" cy="55399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Действуют 3 </a:t>
            </a:r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автовокзала, 5 автостанций, 2 </a:t>
            </a:r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кассовых пункта </a:t>
            </a:r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2 </a:t>
            </a:r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автостанции находятся на </a:t>
            </a:r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консервации.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1" name="Группа 33"/>
          <p:cNvGrpSpPr>
            <a:grpSpLocks/>
          </p:cNvGrpSpPr>
          <p:nvPr/>
        </p:nvGrpSpPr>
        <p:grpSpPr bwMode="auto">
          <a:xfrm>
            <a:off x="3851920" y="1988840"/>
            <a:ext cx="457200" cy="381000"/>
            <a:chOff x="500034" y="1500174"/>
            <a:chExt cx="1482187" cy="1136176"/>
          </a:xfrm>
          <a:effectLst/>
        </p:grpSpPr>
        <p:pic>
          <p:nvPicPr>
            <p:cNvPr id="124" name="Picture 23" descr="H:\Новая папка\For prezentations\Build\courth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500174"/>
              <a:ext cx="1188499" cy="110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857364"/>
              <a:ext cx="839245" cy="77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" name="Прямоугольник 132"/>
          <p:cNvSpPr/>
          <p:nvPr/>
        </p:nvSpPr>
        <p:spPr>
          <a:xfrm>
            <a:off x="4283968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ТЕКУЩЕЕ ПОЛОЖЕНИЕ ДЕЛ 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94" grpId="0"/>
      <p:bldP spid="204" grpId="0"/>
      <p:bldP spid="95" grpId="0" animBg="1"/>
      <p:bldP spid="22529" grpId="0" animBg="1"/>
      <p:bldP spid="1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59188-5626-45ED-B438-F80388FCE7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 Box 186"/>
          <p:cNvSpPr txBox="1">
            <a:spLocks noChangeArrowheads="1"/>
          </p:cNvSpPr>
          <p:nvPr/>
        </p:nvSpPr>
        <p:spPr bwMode="auto">
          <a:xfrm>
            <a:off x="0" y="395953"/>
            <a:ext cx="91440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показатели развития транспорта </a:t>
            </a:r>
          </a:p>
          <a:p>
            <a:pPr algn="ctr">
              <a:defRPr/>
            </a:pPr>
            <a:r>
              <a:rPr lang="ru-RU" sz="16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cap="all" dirty="0" err="1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16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области за 2009-2012 годы</a:t>
            </a:r>
          </a:p>
        </p:txBody>
      </p:sp>
      <p:pic>
        <p:nvPicPr>
          <p:cNvPr id="11" name="Picture 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2" name="Диаграмма 11"/>
          <p:cNvGraphicFramePr/>
          <p:nvPr/>
        </p:nvGraphicFramePr>
        <p:xfrm>
          <a:off x="539552" y="1196752"/>
          <a:ext cx="18722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932040" y="1196752"/>
          <a:ext cx="18722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483768" y="1196752"/>
          <a:ext cx="19442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876256" y="1196752"/>
          <a:ext cx="19442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283968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ТЕКУЩЕЕ ПОЛОЖЕНИЕ ДЕЛ 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255577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Автомобильный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2" grpId="0">
        <p:bldAsOne/>
      </p:bldGraphic>
      <p:bldGraphic spid="13" grpId="0">
        <p:bldAsOne/>
      </p:bldGraphic>
      <p:bldGraphic spid="8" grpId="0">
        <p:bldAsOne/>
      </p:bldGraphic>
      <p:bldGraphic spid="9" grpId="0">
        <p:bldAsOne/>
      </p:bldGraphic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59188-5626-45ED-B438-F80388FCE7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95536" y="3953961"/>
            <a:ext cx="83519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реализации программы «Дорожная карта бизнеса 2020», по субсидированию процентной ставки и частичного гарантирования  по кредитам (лизингу) на приобретение (обновление) перевозчиками подвижного состава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призводственно-технической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базы обновляется пассажирский транспорт задействованный на регулярных автобусных маршрутах.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истекший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период 2013 года автотранспортными предприятиями и индивидуальными предпринимателями приобретено более  20 автобусов и микроавтобусов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7891" name="Picture 3" descr="C:\Ст комп\ДИСК 1\Александр\Конкурсы\Конкурс 181\Предконкурсная комиссия\102___07\IMG_3504.JPG"/>
          <p:cNvPicPr>
            <a:picLocks noChangeAspect="1" noChangeArrowheads="1"/>
          </p:cNvPicPr>
          <p:nvPr/>
        </p:nvPicPr>
        <p:blipFill>
          <a:blip r:embed="rId2" cstate="print"/>
          <a:srcRect t="17450" b="17967"/>
          <a:stretch>
            <a:fillRect/>
          </a:stretch>
        </p:blipFill>
        <p:spPr bwMode="auto">
          <a:xfrm>
            <a:off x="2411760" y="1340768"/>
            <a:ext cx="431118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Picture 3" descr="C:\Ст комп\ДИСК 1\Александр\Конкурсы\Конкурс 17\Предконкурсная\DCIM\100___05\IMG_0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88773"/>
            <a:ext cx="156600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C:\Ст комп\ДИСК 1\Александр\Конкурсы\Конкурс 17\Предконкурсная\DCIM\100___05\IMG_0242.JPG"/>
          <p:cNvPicPr>
            <a:picLocks noChangeAspect="1" noChangeArrowheads="1"/>
          </p:cNvPicPr>
          <p:nvPr/>
        </p:nvPicPr>
        <p:blipFill>
          <a:blip r:embed="rId4" cstate="print"/>
          <a:srcRect l="14760" r="20577"/>
          <a:stretch>
            <a:fillRect/>
          </a:stretch>
        </p:blipFill>
        <p:spPr bwMode="auto">
          <a:xfrm>
            <a:off x="6948264" y="1412776"/>
            <a:ext cx="180020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283968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ТЕКУЩЕЕ ПОЛОЖЕНИЕ ДЕЛ 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55577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Автомобильный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59188-5626-45ED-B438-F80388FCE7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796642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Аэропорт г. Кокшетау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499992" y="1519917"/>
            <a:ext cx="4392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/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из аэропорта города Кокшетау осуществляются регулярные перевозки пассажиров по внутриреспубликанским авиамаршрутам «Кокшетау – 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Алматы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Кокшетау» и «Кокшетау-Шымкент-Кокшетау» по понедельникам и четвергам. Данные авиамаршруты субсидируется из республиканского бюджета.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C:\Ст комп\ДИСК 1\Александр\АЭРОПОРТ\Рисунок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5535"/>
            <a:ext cx="3816424" cy="2307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Documents and Settings\Антонина\Рабочий стол\Фото аэропорта\IMG_0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976" y="3573016"/>
            <a:ext cx="454267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3789040"/>
            <a:ext cx="38164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	В период 2010-2013 гг.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проведена реконструкция искусственной взлетно-посадочной полосы и аэровокзала аэропорта г.Кокшетау.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ля реализации проекта из республиканского бюджета было выделено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8,3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млрд. тенге.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283968" y="623731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ТЕКУЩЕЕ ПОЛОЖЕНИЕ ДЕЛ 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69168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Авиатранспорт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124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59188-5626-45ED-B438-F80388FCE7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2546322"/>
            <a:ext cx="8352928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219575" algn="l"/>
              </a:tabLst>
            </a:pPr>
            <a:r>
              <a:rPr kumimoji="0" lang="kk-KZ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</a:t>
            </a:r>
            <a:r>
              <a:rPr kumimoji="0" lang="kk-KZ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дополнительных маршрутов регулярных межрайонных (междугородных внутриобластных), внутрирайонных, городских (сельских) и пригородных автомобильных перевозок пассажиров и багажа на территории области, при необходимости их субсидирование за счет бюджетных средств,  для обеспечения более полного охвата </a:t>
            </a:r>
            <a:r>
              <a:rPr kumimoji="0" lang="kk-KZ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населенных пунктов области регулярным транспортным сообщением;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219575" algn="l"/>
              </a:tabLst>
            </a:pPr>
            <a:endParaRPr lang="kk-KZ" sz="1300" b="1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219575" algn="l"/>
              </a:tabLst>
            </a:pPr>
            <a:r>
              <a:rPr kumimoji="0" lang="kk-KZ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Обновление подвижного</a:t>
            </a:r>
            <a:r>
              <a:rPr kumimoji="0" lang="kk-KZ" sz="13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состава задействованого на регулярных маршрутах;</a:t>
            </a:r>
            <a:endParaRPr kumimoji="0" lang="kk-KZ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219575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219575" algn="l"/>
              </a:tabLst>
            </a:pPr>
            <a:r>
              <a:rPr kumimoji="0" lang="kk-KZ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Соответствие автовокзалов и автостанций области единым установленным требованиям и стандартам;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219575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219575" algn="l"/>
              </a:tabLst>
            </a:pPr>
            <a:r>
              <a:rPr kumimoji="0" lang="kk-KZ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Строительство автостанций и пунктов обслуживания пассажиров в районных центрах области, не имеющих автовокзалов и автостанций</a:t>
            </a:r>
            <a:r>
              <a:rPr kumimoji="0" lang="kk-KZ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219575" algn="l"/>
              </a:tabLst>
            </a:pPr>
            <a:endParaRPr kumimoji="0" lang="kk-KZ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hangingPunct="0">
              <a:buFontTx/>
              <a:buChar char="-"/>
              <a:tabLst>
                <a:tab pos="4219575" algn="l"/>
              </a:tabLst>
            </a:pPr>
            <a:r>
              <a:rPr lang="kk-KZ" sz="1300" b="1" dirty="0" smtClean="0">
                <a:ea typeface="Times New Roman" pitchFamily="18" charset="0"/>
                <a:cs typeface="Arial" pitchFamily="34" charset="0"/>
              </a:rPr>
              <a:t>Организация перевозок пассажиров и багажа такси на территории районов;</a:t>
            </a:r>
          </a:p>
          <a:p>
            <a:pPr indent="450850" algn="just" eaLnBrk="0" hangingPunct="0">
              <a:tabLst>
                <a:tab pos="4219575" algn="l"/>
              </a:tabLst>
            </a:pPr>
            <a:endParaRPr lang="ru-RU" sz="1300" b="1" dirty="0" smtClean="0">
              <a:ea typeface="Times New Roman" pitchFamily="18" charset="0"/>
              <a:cs typeface="Arial" pitchFamily="34" charset="0"/>
            </a:endParaRPr>
          </a:p>
          <a:p>
            <a:pPr indent="450850" algn="just" eaLnBrk="0" hangingPunct="0">
              <a:buFontTx/>
              <a:buChar char="-"/>
              <a:tabLst>
                <a:tab pos="4219575" algn="l"/>
              </a:tabLst>
            </a:pPr>
            <a:r>
              <a:rPr lang="ru-RU" sz="1300" b="1" dirty="0" smtClean="0">
                <a:ea typeface="Times New Roman" pitchFamily="18" charset="0"/>
                <a:cs typeface="Arial" pitchFamily="34" charset="0"/>
              </a:rPr>
              <a:t>Совместно с Министерством транспорта и коммуникаций РК открытие новых авиарейсов с аэропорта города Кокшетау в города Российской Федерации (в Омск, Новосибирск, Тюмень и Барнаул) и субсидированных авиарейсов в регионы Казахстана (в города – Актау, Атырау и </a:t>
            </a:r>
            <a:r>
              <a:rPr lang="ru-RU" sz="1300" b="1" dirty="0" err="1" smtClean="0">
                <a:ea typeface="Times New Roman" pitchFamily="18" charset="0"/>
                <a:cs typeface="Arial" pitchFamily="34" charset="0"/>
              </a:rPr>
              <a:t>Актобе</a:t>
            </a:r>
            <a:r>
              <a:rPr lang="ru-RU" sz="1300" b="1" dirty="0" smtClean="0">
                <a:ea typeface="Times New Roman" pitchFamily="18" charset="0"/>
                <a:cs typeface="Arial" pitchFamily="34" charset="0"/>
              </a:rPr>
              <a:t>).</a:t>
            </a:r>
            <a:endParaRPr lang="kk-KZ" sz="1300" b="1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  <a:endParaRPr lang="ru-RU" sz="1400" b="1" i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E:\ДИСК 1\Александр\Слайды\Слайды 2011\Карта автомобильных дорог области20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983" y="332656"/>
            <a:ext cx="9184495" cy="6286514"/>
          </a:xfrm>
          <a:prstGeom prst="rect">
            <a:avLst/>
          </a:prstGeom>
        </p:spPr>
      </p:pic>
      <p:sp>
        <p:nvSpPr>
          <p:cNvPr id="174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5715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РАЗВИТИЕ ИНФРАСТРУКТУРЫ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АВТОДОРОЖНОЙ ОТРАСЛИ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908720"/>
            <a:ext cx="338437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реализации проектов из республиканского и областного бюджетов в 2014 году подана заявка на сумму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12 770,9 млн.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тенге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1887215"/>
            <a:ext cx="3384376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республиканского бюджета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сумму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9 963,2 млн. тенге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2679303"/>
            <a:ext cx="3384376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областного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бюджета на сумму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2 807,7 млн. тенге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3471391"/>
            <a:ext cx="3384376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Планируется отремонтировать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189 км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автомобильных дорог различными ремонтами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1907704" y="1628800"/>
            <a:ext cx="288032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1907704" y="2420888"/>
            <a:ext cx="288032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1907704" y="3212976"/>
            <a:ext cx="288032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3968" y="621756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  <a:endParaRPr lang="ru-RU" sz="1400" b="1" i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55976" y="908720"/>
            <a:ext cx="4464496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программе  «Развитие транспортной инфраструктуры» 666,6 млн. тенге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55976" y="1412776"/>
            <a:ext cx="4464496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программе  «Капитальный и средний ремонт автомобильных дорог областного значения и улиц населенных пунктов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3829,2 млн. тенге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5976" y="2132856"/>
            <a:ext cx="4464496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Плана развития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Щучинско-Боровской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курортной зоны на 2012-2013гг. – 1 180,0 млн. тенге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355976" y="2636912"/>
            <a:ext cx="4464496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Комплексного плана социально-экономического развития населенных пунктов прилегающих к г. Астана на 2011-2014гг. – 3 087,4млн. тенге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55976" y="3327375"/>
            <a:ext cx="4464496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развития моногородов на 2012-2020гг. – 1 200,0 млн. тенге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7544" y="4047455"/>
            <a:ext cx="8352928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программе «Развитие транспортной инфраструктуры» 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10% проекта «Реконструкция  участка автодороги «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Жалтыр-Макинск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0+182-5+182 км – 74,0 млн. тенге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67544" y="4478923"/>
            <a:ext cx="8352928" cy="24622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программе «Капитальный и средний ремонт автомобильных дорог областного значения и улиц населенных пунктов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639,3 млн. тенге.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7544" y="4766955"/>
            <a:ext cx="8352928" cy="2462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программе «Обеспечение функционирования автомобильных дорог»  на содержание и текущий ремонт автомобильных дорог 1 698,7 млн. тенге 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7544" y="5054987"/>
            <a:ext cx="8352928" cy="24622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программе «Развитие транспортной инфраструктуры»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завершение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реконструкции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путепровода в г.Щучинск - 40,518 млн. тенге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7544" y="5373216"/>
            <a:ext cx="8352928" cy="2462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Комплексного плана социально-экономического развития населенных пунктов прилегающих к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г.Астана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2011-2014гг. 205,2 млн. тенге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7544" y="5661248"/>
            <a:ext cx="8352928" cy="24622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развития моногородов на 2012-2020гг. – 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10%  120,0  млн. тенге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67544" y="5991091"/>
            <a:ext cx="8352928" cy="2462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ПСД и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технических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паспортов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-30,0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тенге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Shape 55"/>
          <p:cNvCxnSpPr>
            <a:stCxn id="25" idx="3"/>
            <a:endCxn id="39" idx="1"/>
          </p:cNvCxnSpPr>
          <p:nvPr/>
        </p:nvCxnSpPr>
        <p:spPr>
          <a:xfrm flipV="1">
            <a:off x="3851920" y="1139553"/>
            <a:ext cx="504056" cy="9784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hape 55"/>
          <p:cNvCxnSpPr>
            <a:stCxn id="25" idx="3"/>
            <a:endCxn id="43" idx="1"/>
          </p:cNvCxnSpPr>
          <p:nvPr/>
        </p:nvCxnSpPr>
        <p:spPr>
          <a:xfrm>
            <a:off x="3851920" y="2118048"/>
            <a:ext cx="504056" cy="24564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Shape 55"/>
          <p:cNvCxnSpPr>
            <a:stCxn id="25" idx="3"/>
            <a:endCxn id="44" idx="1"/>
          </p:cNvCxnSpPr>
          <p:nvPr/>
        </p:nvCxnSpPr>
        <p:spPr>
          <a:xfrm>
            <a:off x="3851920" y="2118048"/>
            <a:ext cx="504056" cy="84203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hape 55"/>
          <p:cNvCxnSpPr>
            <a:stCxn id="25" idx="3"/>
            <a:endCxn id="45" idx="1"/>
          </p:cNvCxnSpPr>
          <p:nvPr/>
        </p:nvCxnSpPr>
        <p:spPr>
          <a:xfrm>
            <a:off x="3851920" y="2118048"/>
            <a:ext cx="504056" cy="14401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hape 55"/>
          <p:cNvCxnSpPr>
            <a:stCxn id="25" idx="3"/>
            <a:endCxn id="42" idx="1"/>
          </p:cNvCxnSpPr>
          <p:nvPr/>
        </p:nvCxnSpPr>
        <p:spPr>
          <a:xfrm flipV="1">
            <a:off x="3851920" y="1735942"/>
            <a:ext cx="504056" cy="38210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26" idx="3"/>
          </p:cNvCxnSpPr>
          <p:nvPr/>
        </p:nvCxnSpPr>
        <p:spPr>
          <a:xfrm>
            <a:off x="3851920" y="2910136"/>
            <a:ext cx="144016" cy="109492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3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037" y="1717209"/>
            <a:ext cx="2019300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85292"/>
            <a:ext cx="9144000" cy="5715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РАЗВИТИЕ ИНФРАСТРУКТУРЫ ПАССАЖИРСКИХ ПЕРЕВОЗОК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 АВТОМОБИЛЬНОМ ТРАНСПОРТЕ</a:t>
            </a:r>
          </a:p>
        </p:txBody>
      </p:sp>
      <p:sp>
        <p:nvSpPr>
          <p:cNvPr id="17414" name="TextBox 38"/>
          <p:cNvSpPr txBox="1">
            <a:spLocks noChangeArrowheads="1"/>
          </p:cNvSpPr>
          <p:nvPr/>
        </p:nvSpPr>
        <p:spPr bwMode="auto">
          <a:xfrm>
            <a:off x="6467028" y="2976116"/>
            <a:ext cx="2857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100" dirty="0">
                <a:latin typeface="Calibri" pitchFamily="34" charset="0"/>
              </a:rPr>
              <a:t>СТРОИТЕЛЬСТВО</a:t>
            </a:r>
            <a:r>
              <a:rPr lang="ru-RU" sz="11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100" dirty="0" smtClean="0">
                <a:solidFill>
                  <a:srgbClr val="0070C0"/>
                </a:solidFill>
              </a:rPr>
              <a:t>4</a:t>
            </a:r>
            <a:r>
              <a:rPr lang="ru-RU" sz="11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100" dirty="0">
                <a:latin typeface="Calibri" pitchFamily="34" charset="0"/>
              </a:rPr>
              <a:t>ПУНКТОВ ОБСЛУЖИВАНИЯ ПАССАЖИРОВ </a:t>
            </a:r>
            <a:r>
              <a:rPr lang="en-US" sz="1100" dirty="0">
                <a:latin typeface="Calibri" pitchFamily="34" charset="0"/>
              </a:rPr>
              <a:t/>
            </a:r>
            <a:br>
              <a:rPr lang="en-US" sz="1100" dirty="0">
                <a:latin typeface="Calibri" pitchFamily="34" charset="0"/>
              </a:rPr>
            </a:br>
            <a:r>
              <a:rPr lang="ru-RU" sz="1100" dirty="0">
                <a:latin typeface="Calibri" pitchFamily="34" charset="0"/>
              </a:rPr>
              <a:t>В СЕЛАХ/АУЛАХ 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85938" y="5741988"/>
            <a:ext cx="700087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5738" indent="-182563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latin typeface="+mj-lt"/>
              </a:rPr>
              <a:t>Повышение качества услуг,  обеспечение безопасности</a:t>
            </a:r>
          </a:p>
          <a:p>
            <a:pPr marL="185738" indent="-182563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ru-RU" sz="1600" b="0" dirty="0">
                <a:latin typeface="+mj-lt"/>
              </a:rPr>
              <a:t>Увеличение маршрутной сети, охват населенных пунктов </a:t>
            </a:r>
            <a:r>
              <a:rPr lang="en-US" sz="1600" b="0" dirty="0">
                <a:latin typeface="+mj-lt"/>
              </a:rPr>
              <a:t/>
            </a:r>
            <a:br>
              <a:rPr lang="en-US" sz="1600" b="0" dirty="0">
                <a:latin typeface="+mj-lt"/>
              </a:rPr>
            </a:br>
            <a:r>
              <a:rPr lang="ru-RU" sz="1600" b="0" dirty="0">
                <a:latin typeface="+mj-lt"/>
              </a:rPr>
              <a:t>регулярными маршрутами</a:t>
            </a:r>
          </a:p>
        </p:txBody>
      </p:sp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357188" y="2119784"/>
            <a:ext cx="1482725" cy="1136650"/>
            <a:chOff x="500034" y="1500174"/>
            <a:chExt cx="1482187" cy="1136176"/>
          </a:xfrm>
        </p:grpSpPr>
        <p:pic>
          <p:nvPicPr>
            <p:cNvPr id="17432" name="Picture 23" descr="H:\Новая папка\For prezentations\Build\courth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500174"/>
              <a:ext cx="1188499" cy="110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857364"/>
              <a:ext cx="839245" cy="77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6286500" y="4643438"/>
            <a:ext cx="1544638" cy="857250"/>
            <a:chOff x="6429388" y="4929198"/>
            <a:chExt cx="1544655" cy="857256"/>
          </a:xfrm>
        </p:grpSpPr>
        <p:pic>
          <p:nvPicPr>
            <p:cNvPr id="17430" name="Picture 27" descr="C:\Documents and Settings\kemengerov_m\Рабочий стол\Презентации\картинки\Сложные\house-vector-set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564" r="74928" b="56451"/>
            <a:stretch>
              <a:fillRect/>
            </a:stretch>
          </p:blipFill>
          <p:spPr bwMode="auto">
            <a:xfrm>
              <a:off x="6429388" y="4929198"/>
              <a:ext cx="1027613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1" name="Picture 28" descr="C:\Documents and Settings\kemengerov_m\Рабочий стол\Презентации\картинки\Машинки\108b019e26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8082" y="5114960"/>
              <a:ext cx="615961" cy="457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8" name="Прямоугольник 57"/>
          <p:cNvSpPr>
            <a:spLocks noChangeArrowheads="1"/>
          </p:cNvSpPr>
          <p:nvPr/>
        </p:nvSpPr>
        <p:spPr bwMode="auto">
          <a:xfrm>
            <a:off x="6456363" y="3894138"/>
            <a:ext cx="25447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dirty="0">
                <a:latin typeface="Calibri" pitchFamily="34" charset="0"/>
              </a:rPr>
              <a:t>ПРИВЕДЕНИЕ </a:t>
            </a:r>
            <a:br>
              <a:rPr lang="ru-RU" sz="1100" dirty="0">
                <a:latin typeface="Calibri" pitchFamily="34" charset="0"/>
              </a:rPr>
            </a:br>
            <a:r>
              <a:rPr lang="ru-RU" sz="1100" dirty="0">
                <a:latin typeface="Calibri" pitchFamily="34" charset="0"/>
              </a:rPr>
              <a:t>В СООТВЕТСТВИЕ СТАНДАРТАМ АВТОВОКЗАЛОВ </a:t>
            </a:r>
          </a:p>
          <a:p>
            <a:pPr algn="ctr"/>
            <a:r>
              <a:rPr lang="ru-RU" sz="1100" dirty="0">
                <a:latin typeface="Calibri" pitchFamily="34" charset="0"/>
              </a:rPr>
              <a:t>И  АВТОСТАНЦИЙ</a:t>
            </a:r>
            <a:endParaRPr lang="ru-RU" sz="11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7419" name="Прямоугольник 29"/>
          <p:cNvSpPr>
            <a:spLocks noChangeArrowheads="1"/>
          </p:cNvSpPr>
          <p:nvPr/>
        </p:nvSpPr>
        <p:spPr bwMode="auto">
          <a:xfrm>
            <a:off x="1285875" y="4022725"/>
            <a:ext cx="2357438" cy="596900"/>
          </a:xfrm>
          <a:prstGeom prst="rect">
            <a:avLst/>
          </a:prstGeom>
          <a:solidFill>
            <a:srgbClr val="FFFFFF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dirty="0">
                <a:latin typeface="Calibri" pitchFamily="34" charset="0"/>
              </a:rPr>
              <a:t>СТРОИТЕЛЬСТВО </a:t>
            </a:r>
          </a:p>
          <a:p>
            <a:pPr algn="ctr"/>
            <a:r>
              <a:rPr lang="ru-RU" sz="1100" dirty="0">
                <a:latin typeface="Calibri" pitchFamily="34" charset="0"/>
              </a:rPr>
              <a:t>СТОЯНОК ТАКСИ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24 </a:t>
            </a:r>
            <a:r>
              <a:rPr lang="ru-RU" sz="1100" dirty="0" smtClean="0">
                <a:solidFill>
                  <a:srgbClr val="0070C0"/>
                </a:solidFill>
                <a:latin typeface="Calibri" pitchFamily="34" charset="0"/>
              </a:rPr>
              <a:t>ед</a:t>
            </a:r>
            <a:r>
              <a:rPr lang="ru-RU" sz="1100" dirty="0">
                <a:solidFill>
                  <a:srgbClr val="0070C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32" name="Picture 29" descr="C:\Documents and Settings\admin\Local Settings\Temporary Internet Files\Content.IE5\IL0L4DQ9\MC900411312[1].wmf"/>
          <p:cNvPicPr>
            <a:picLocks noChangeAspect="1" noChangeArrowheads="1"/>
          </p:cNvPicPr>
          <p:nvPr/>
        </p:nvPicPr>
        <p:blipFill>
          <a:blip r:embed="rId7" cstate="print"/>
          <a:srcRect r="10345"/>
          <a:stretch>
            <a:fillRect/>
          </a:stretch>
        </p:blipFill>
        <p:spPr bwMode="auto">
          <a:xfrm>
            <a:off x="782381" y="4000504"/>
            <a:ext cx="717777" cy="890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1" name="Picture 51" descr="C:\Documents and Settings\Aubakirov_b\Рабочий стол\ткси 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0" y="4986338"/>
            <a:ext cx="1095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51" descr="C:\Documents and Settings\Aubakirov_b\Рабочий стол\ткси 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5072063"/>
            <a:ext cx="1095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Box 38"/>
          <p:cNvSpPr txBox="1">
            <a:spLocks noChangeArrowheads="1"/>
          </p:cNvSpPr>
          <p:nvPr/>
        </p:nvSpPr>
        <p:spPr bwMode="auto">
          <a:xfrm>
            <a:off x="611560" y="3399383"/>
            <a:ext cx="16684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300" dirty="0" smtClean="0">
                <a:solidFill>
                  <a:srgbClr val="0070C0"/>
                </a:solidFill>
              </a:rPr>
              <a:t>6</a:t>
            </a:r>
            <a:r>
              <a:rPr lang="ru-RU" sz="13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100" dirty="0">
                <a:latin typeface="Calibri" pitchFamily="34" charset="0"/>
              </a:rPr>
              <a:t>АВТОСТАНЦИЙ В РАЙОННЫХ ЦЕНТРАХ</a:t>
            </a:r>
          </a:p>
        </p:txBody>
      </p:sp>
      <p:sp>
        <p:nvSpPr>
          <p:cNvPr id="17424" name="TextBox 38"/>
          <p:cNvSpPr txBox="1">
            <a:spLocks noChangeArrowheads="1"/>
          </p:cNvSpPr>
          <p:nvPr/>
        </p:nvSpPr>
        <p:spPr bwMode="auto">
          <a:xfrm>
            <a:off x="714375" y="3262784"/>
            <a:ext cx="1517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100" dirty="0">
                <a:latin typeface="Calibri" pitchFamily="34" charset="0"/>
              </a:rPr>
              <a:t>СТРОИТЕЛЬСТВО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17425" name="Picture 21" descr="H:\Новая папка\For prezentations\transport\bus.png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7752903" y="200297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3929063" y="2571750"/>
            <a:ext cx="250031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5738" indent="-182563">
              <a:buClr>
                <a:srgbClr val="0070C0"/>
              </a:buClr>
              <a:buFont typeface="Courier New" pitchFamily="49" charset="0"/>
              <a:buChar char="o"/>
              <a:defRPr/>
            </a:pPr>
            <a:r>
              <a:rPr lang="ru-RU" sz="1100" dirty="0">
                <a:latin typeface="+mj-lt"/>
              </a:rPr>
              <a:t>Внедрение национальных стандартов качества</a:t>
            </a:r>
          </a:p>
          <a:p>
            <a:pPr marL="185738" indent="-182563">
              <a:buClr>
                <a:srgbClr val="0070C0"/>
              </a:buClr>
              <a:buFont typeface="Courier New" pitchFamily="49" charset="0"/>
              <a:buChar char="o"/>
              <a:defRPr/>
            </a:pPr>
            <a:r>
              <a:rPr lang="ru-RU" sz="1100" dirty="0">
                <a:latin typeface="+mj-lt"/>
              </a:rPr>
              <a:t>Электронное </a:t>
            </a:r>
            <a:r>
              <a:rPr lang="ru-RU" sz="1100" dirty="0" err="1">
                <a:latin typeface="+mj-lt"/>
              </a:rPr>
              <a:t>билетирование</a:t>
            </a:r>
            <a:r>
              <a:rPr lang="ru-RU" sz="1100" dirty="0">
                <a:latin typeface="+mj-lt"/>
              </a:rPr>
              <a:t> и диспетчеризация</a:t>
            </a:r>
          </a:p>
          <a:p>
            <a:pPr marL="185738" indent="-182563">
              <a:buClr>
                <a:srgbClr val="0070C0"/>
              </a:buClr>
              <a:buFont typeface="Courier New" pitchFamily="49" charset="0"/>
              <a:buChar char="o"/>
              <a:defRPr/>
            </a:pPr>
            <a:r>
              <a:rPr lang="ru-RU" sz="1100" dirty="0">
                <a:latin typeface="+mj-lt"/>
              </a:rPr>
              <a:t>Информатизация процессов перевозок</a:t>
            </a:r>
          </a:p>
        </p:txBody>
      </p:sp>
      <p:sp>
        <p:nvSpPr>
          <p:cNvPr id="35" name="Загнутый угол 34"/>
          <p:cNvSpPr/>
          <p:nvPr/>
        </p:nvSpPr>
        <p:spPr>
          <a:xfrm>
            <a:off x="3087216" y="2492896"/>
            <a:ext cx="3429000" cy="1214438"/>
          </a:xfrm>
          <a:prstGeom prst="foldedCorner">
            <a:avLst/>
          </a:prstGeom>
          <a:noFill/>
          <a:ln w="12700">
            <a:solidFill>
              <a:schemeClr val="accent1">
                <a:shade val="50000"/>
                <a:alpha val="66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" name="Picture 28" descr="http://germes-vvp.kz/d/101841/d/117826201_6.jpg"/>
          <p:cNvPicPr>
            <a:picLocks noChangeAspect="1" noChangeArrowheads="1"/>
          </p:cNvPicPr>
          <p:nvPr/>
        </p:nvPicPr>
        <p:blipFill>
          <a:blip r:embed="rId10" cstate="print">
            <a:lum bright="22000" contrast="14000"/>
          </a:blip>
          <a:srcRect/>
          <a:stretch>
            <a:fillRect/>
          </a:stretch>
        </p:blipFill>
        <p:spPr bwMode="auto">
          <a:xfrm>
            <a:off x="3327400" y="2786063"/>
            <a:ext cx="673100" cy="67310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283968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  <a:endParaRPr lang="ru-RU" sz="1400" b="1" i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4" grpId="0"/>
      <p:bldP spid="41" grpId="0"/>
      <p:bldP spid="17418" grpId="0"/>
      <p:bldP spid="17419" grpId="0" animBg="1"/>
      <p:bldP spid="17423" grpId="0"/>
      <p:bldP spid="17424" grpId="0"/>
      <p:bldP spid="34" grpId="0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59188-5626-45ED-B438-F80388FCE7F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1196752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Планируется строительство 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6-ти автостанций </a:t>
            </a:r>
            <a:r>
              <a:rPr kumimoji="0" lang="kk-KZ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районных центрах </a:t>
            </a:r>
            <a:r>
              <a:rPr kumimoji="0" lang="kk-KZ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Аршалы, г. Есиль, 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с.Зеренда</a:t>
            </a:r>
            <a:r>
              <a:rPr kumimoji="0" lang="kk-KZ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kk-KZ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Балкашино, с. Акмол, п. Шортанды)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4-х пунктов обслуживания пассажиров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районных центрах г. Степняк, с. Егиндыколь, г.Державинск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kk-KZ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п. Жаксы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чего подана заявка для включения в Государственную программу по развитию инфраструктуры Республики Казахстан до 2020 года.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208" y="611396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Автомобильный пассажирский транспорт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 descr="http://npravs.ru/activity/engineering/files/jpg/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177" b="38939"/>
          <a:stretch>
            <a:fillRect/>
          </a:stretch>
        </p:blipFill>
        <p:spPr bwMode="auto">
          <a:xfrm>
            <a:off x="827584" y="2492896"/>
            <a:ext cx="7560840" cy="27591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544522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настоящее время, разрабатывается ПСД на строительство автостанции в п.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Аршалы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 последующей привязкой разработанного проекта по другим районным центрам.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283968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  <a:endParaRPr lang="ru-RU" sz="1400" b="1" i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ДИСК 1\Александр\Слайды\Слайды 2011\Карта автомобильных дорог области20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983" y="260652"/>
            <a:ext cx="9184495" cy="6286514"/>
          </a:xfrm>
          <a:prstGeom prst="rect">
            <a:avLst/>
          </a:prstGeom>
        </p:spPr>
      </p:pic>
      <p:sp>
        <p:nvSpPr>
          <p:cNvPr id="12291" name="Text Box 49"/>
          <p:cNvSpPr txBox="1">
            <a:spLocks noChangeArrowheads="1"/>
          </p:cNvSpPr>
          <p:nvPr/>
        </p:nvSpPr>
        <p:spPr bwMode="auto">
          <a:xfrm>
            <a:off x="5656263" y="4806950"/>
            <a:ext cx="13319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98" tIns="43699" rIns="87398" bIns="43699">
            <a:spAutoFit/>
          </a:bodyPr>
          <a:lstStyle/>
          <a:p>
            <a:endParaRPr lang="ru-RU">
              <a:latin typeface="Academy Ho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1407914" y="1841480"/>
          <a:ext cx="6548462" cy="30276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4214819"/>
                <a:gridCol w="2333643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cap="all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 сети автомобильных дорог общего пользования на территории Акмолинской области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7 909,1км</a:t>
                      </a:r>
                      <a:endParaRPr kumimoji="0"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Республиканского значения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2 287 км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Местного значения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5 622,1 км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Областного значения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2 657,1 км</a:t>
                      </a:r>
                      <a:endParaRPr kumimoji="0" lang="ru-RU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Районного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2 965 км</a:t>
                      </a:r>
                      <a:endParaRPr kumimoji="0" lang="ru-RU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0" name="Picture 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-24"/>
            <a:ext cx="788192" cy="7858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59188-5626-45ED-B438-F80388FCE7F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ТЕКУЩЕЕ ПОЛОЖЕНИЕ ДЕЛ 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4554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Отрасль автомобильных 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</a:t>
            </a:r>
            <a:endParaRPr lang="ru-RU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C:\Users\Пользователь\Desktop\5169\Паводковые участки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 bwMode="auto">
          <a:xfrm>
            <a:off x="35496" y="477369"/>
            <a:ext cx="9151599" cy="6263999"/>
          </a:xfrm>
          <a:prstGeom prst="rect">
            <a:avLst/>
          </a:prstGeom>
          <a:noFill/>
        </p:spPr>
      </p:pic>
      <p:sp>
        <p:nvSpPr>
          <p:cNvPr id="117" name="TextBox 116"/>
          <p:cNvSpPr txBox="1"/>
          <p:nvPr/>
        </p:nvSpPr>
        <p:spPr>
          <a:xfrm>
            <a:off x="395536" y="550421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размещения автовокзалов, автостанций и пунктов обслуживания пассажиров по Акмолинской области</a:t>
            </a:r>
          </a:p>
        </p:txBody>
      </p:sp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3083496" y="3449169"/>
            <a:ext cx="457200" cy="381000"/>
            <a:chOff x="500034" y="1500174"/>
            <a:chExt cx="1482187" cy="1136176"/>
          </a:xfrm>
          <a:effectLst/>
        </p:grpSpPr>
        <p:pic>
          <p:nvPicPr>
            <p:cNvPr id="119" name="Picture 23" descr="H:\Новая папка\For prezentations\Build\courth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500174"/>
              <a:ext cx="1188499" cy="110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857364"/>
              <a:ext cx="839245" cy="77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4988496" y="2306169"/>
            <a:ext cx="457200" cy="381000"/>
            <a:chOff x="500034" y="1500174"/>
            <a:chExt cx="1482187" cy="1136176"/>
          </a:xfrm>
          <a:effectLst/>
        </p:grpSpPr>
        <p:pic>
          <p:nvPicPr>
            <p:cNvPr id="122" name="Picture 23" descr="H:\Новая папка\For prezentations\Build\courth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500174"/>
              <a:ext cx="1188499" cy="110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857364"/>
              <a:ext cx="839245" cy="77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33"/>
          <p:cNvGrpSpPr>
            <a:grpSpLocks/>
          </p:cNvGrpSpPr>
          <p:nvPr/>
        </p:nvGrpSpPr>
        <p:grpSpPr bwMode="auto">
          <a:xfrm>
            <a:off x="5293296" y="3220569"/>
            <a:ext cx="457200" cy="381000"/>
            <a:chOff x="500034" y="1500174"/>
            <a:chExt cx="1482187" cy="1136176"/>
          </a:xfrm>
          <a:effectLst/>
        </p:grpSpPr>
        <p:pic>
          <p:nvPicPr>
            <p:cNvPr id="125" name="Picture 23" descr="H:\Новая папка\For prezentations\Build\courth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500174"/>
              <a:ext cx="1188499" cy="110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857364"/>
              <a:ext cx="839245" cy="77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33"/>
          <p:cNvGrpSpPr>
            <a:grpSpLocks/>
          </p:cNvGrpSpPr>
          <p:nvPr/>
        </p:nvGrpSpPr>
        <p:grpSpPr bwMode="auto">
          <a:xfrm>
            <a:off x="7503096" y="3753969"/>
            <a:ext cx="457200" cy="381000"/>
            <a:chOff x="500034" y="1500174"/>
            <a:chExt cx="1482187" cy="1136176"/>
          </a:xfrm>
          <a:effectLst/>
        </p:grpSpPr>
        <p:pic>
          <p:nvPicPr>
            <p:cNvPr id="128" name="Picture 23" descr="H:\Новая папка\For prezentations\Build\courth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500174"/>
              <a:ext cx="1188499" cy="110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857364"/>
              <a:ext cx="839245" cy="77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31"/>
          <p:cNvGrpSpPr/>
          <p:nvPr/>
        </p:nvGrpSpPr>
        <p:grpSpPr>
          <a:xfrm>
            <a:off x="5445696" y="2001369"/>
            <a:ext cx="609600" cy="381000"/>
            <a:chOff x="6012160" y="692696"/>
            <a:chExt cx="2203153" cy="1307554"/>
          </a:xfr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grpSpPr>
        <p:pic>
          <p:nvPicPr>
            <p:cNvPr id="131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2160" y="692696"/>
              <a:ext cx="2019300" cy="1228725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pic>
          <p:nvPicPr>
            <p:cNvPr id="132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7215188" y="1000125"/>
              <a:ext cx="10001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34"/>
          <p:cNvGrpSpPr/>
          <p:nvPr/>
        </p:nvGrpSpPr>
        <p:grpSpPr>
          <a:xfrm>
            <a:off x="1254696" y="4287369"/>
            <a:ext cx="609600" cy="381000"/>
            <a:chOff x="6012160" y="692696"/>
            <a:chExt cx="2203153" cy="1307554"/>
          </a:xfr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grpSpPr>
        <p:pic>
          <p:nvPicPr>
            <p:cNvPr id="134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2160" y="692696"/>
              <a:ext cx="2019300" cy="1228725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pic>
          <p:nvPicPr>
            <p:cNvPr id="135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7215188" y="1000125"/>
              <a:ext cx="10001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37"/>
          <p:cNvGrpSpPr/>
          <p:nvPr/>
        </p:nvGrpSpPr>
        <p:grpSpPr>
          <a:xfrm>
            <a:off x="3997896" y="4668369"/>
            <a:ext cx="609600" cy="381000"/>
            <a:chOff x="6012160" y="692696"/>
            <a:chExt cx="2203153" cy="1307554"/>
          </a:xfr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grpSpPr>
        <p:pic>
          <p:nvPicPr>
            <p:cNvPr id="137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2160" y="692696"/>
              <a:ext cx="2019300" cy="1228725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pic>
          <p:nvPicPr>
            <p:cNvPr id="138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7215188" y="1000125"/>
              <a:ext cx="10001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40"/>
          <p:cNvGrpSpPr/>
          <p:nvPr/>
        </p:nvGrpSpPr>
        <p:grpSpPr>
          <a:xfrm>
            <a:off x="2195736" y="3140968"/>
            <a:ext cx="609600" cy="381000"/>
            <a:chOff x="6012160" y="692696"/>
            <a:chExt cx="2203153" cy="1307554"/>
          </a:xfr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grpSpPr>
        <p:pic>
          <p:nvPicPr>
            <p:cNvPr id="140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2160" y="692696"/>
              <a:ext cx="2019300" cy="1228725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pic>
          <p:nvPicPr>
            <p:cNvPr id="141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7215188" y="1000125"/>
              <a:ext cx="10001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Группа 43"/>
          <p:cNvGrpSpPr/>
          <p:nvPr/>
        </p:nvGrpSpPr>
        <p:grpSpPr>
          <a:xfrm>
            <a:off x="6588696" y="5049369"/>
            <a:ext cx="647700" cy="385762"/>
            <a:chOff x="6286500" y="4643438"/>
            <a:chExt cx="1544638" cy="857250"/>
          </a:xfrm>
          <a:effectLst>
            <a:glow rad="228600">
              <a:schemeClr val="tx1">
                <a:lumMod val="75000"/>
                <a:lumOff val="25000"/>
                <a:alpha val="40000"/>
              </a:schemeClr>
            </a:glow>
          </a:effectLst>
        </p:grpSpPr>
        <p:pic>
          <p:nvPicPr>
            <p:cNvPr id="143" name="Picture 27" descr="C:\Documents and Settings\kemengerov_m\Рабочий стол\Презентации\картинки\Сложные\house-vector-se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564" r="74928" b="56451"/>
            <a:stretch>
              <a:fillRect/>
            </a:stretch>
          </p:blipFill>
          <p:spPr bwMode="auto">
            <a:xfrm>
              <a:off x="6286500" y="4643438"/>
              <a:ext cx="1027602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" name="Picture 28" descr="C:\Documents and Settings\kemengerov_m\Рабочий стол\Презентации\картинки\Машинки\108b019e26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15184" y="4829199"/>
              <a:ext cx="615954" cy="457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46"/>
          <p:cNvGrpSpPr/>
          <p:nvPr/>
        </p:nvGrpSpPr>
        <p:grpSpPr>
          <a:xfrm>
            <a:off x="3707904" y="1916832"/>
            <a:ext cx="647700" cy="385762"/>
            <a:chOff x="6286500" y="4643438"/>
            <a:chExt cx="1544638" cy="857250"/>
          </a:xfrm>
          <a:effectLst>
            <a:glow rad="139700">
              <a:schemeClr val="tx1">
                <a:lumMod val="50000"/>
                <a:lumOff val="50000"/>
                <a:alpha val="40000"/>
              </a:schemeClr>
            </a:glow>
          </a:effectLst>
        </p:grpSpPr>
        <p:pic>
          <p:nvPicPr>
            <p:cNvPr id="146" name="Picture 27" descr="C:\Documents and Settings\kemengerov_m\Рабочий стол\Презентации\картинки\Сложные\house-vector-se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564" r="74928" b="56451"/>
            <a:stretch>
              <a:fillRect/>
            </a:stretch>
          </p:blipFill>
          <p:spPr bwMode="auto">
            <a:xfrm>
              <a:off x="6286500" y="4643438"/>
              <a:ext cx="1027602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" name="Picture 28" descr="C:\Documents and Settings\kemengerov_m\Рабочий стол\Презентации\картинки\Машинки\108b019e26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15184" y="4829199"/>
              <a:ext cx="615954" cy="457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49"/>
          <p:cNvGrpSpPr/>
          <p:nvPr/>
        </p:nvGrpSpPr>
        <p:grpSpPr>
          <a:xfrm>
            <a:off x="5598096" y="3753969"/>
            <a:ext cx="647700" cy="385762"/>
            <a:chOff x="6286500" y="4643438"/>
            <a:chExt cx="1544638" cy="857250"/>
          </a:xfrm>
          <a:effectLst>
            <a:glow rad="228600">
              <a:schemeClr val="tx1">
                <a:lumMod val="75000"/>
                <a:lumOff val="25000"/>
                <a:alpha val="40000"/>
              </a:schemeClr>
            </a:glow>
          </a:effectLst>
        </p:grpSpPr>
        <p:pic>
          <p:nvPicPr>
            <p:cNvPr id="149" name="Picture 27" descr="C:\Documents and Settings\kemengerov_m\Рабочий стол\Презентации\картинки\Сложные\house-vector-se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564" r="74928" b="56451"/>
            <a:stretch>
              <a:fillRect/>
            </a:stretch>
          </p:blipFill>
          <p:spPr bwMode="auto">
            <a:xfrm>
              <a:off x="6286500" y="4643438"/>
              <a:ext cx="1027602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" name="Picture 28" descr="C:\Documents and Settings\kemengerov_m\Рабочий стол\Презентации\картинки\Машинки\108b019e26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15184" y="4829199"/>
              <a:ext cx="615954" cy="457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Группа 52"/>
          <p:cNvGrpSpPr/>
          <p:nvPr/>
        </p:nvGrpSpPr>
        <p:grpSpPr>
          <a:xfrm>
            <a:off x="3312096" y="2382369"/>
            <a:ext cx="647700" cy="385762"/>
            <a:chOff x="6286500" y="4643438"/>
            <a:chExt cx="1544638" cy="857250"/>
          </a:xfrm>
          <a:effectLst>
            <a:glow rad="101600">
              <a:schemeClr val="tx1">
                <a:lumMod val="65000"/>
                <a:lumOff val="35000"/>
                <a:alpha val="40000"/>
              </a:schemeClr>
            </a:glow>
          </a:effectLst>
        </p:grpSpPr>
        <p:pic>
          <p:nvPicPr>
            <p:cNvPr id="152" name="Picture 27" descr="C:\Documents and Settings\kemengerov_m\Рабочий стол\Презентации\картинки\Сложные\house-vector-se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564" r="74928" b="56451"/>
            <a:stretch>
              <a:fillRect/>
            </a:stretch>
          </p:blipFill>
          <p:spPr bwMode="auto">
            <a:xfrm>
              <a:off x="6286500" y="4643438"/>
              <a:ext cx="1027602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" name="Picture 28" descr="C:\Documents and Settings\kemengerov_m\Рабочий стол\Презентации\картинки\Машинки\108b019e26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15184" y="4829199"/>
              <a:ext cx="615954" cy="457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Группа 55"/>
          <p:cNvGrpSpPr/>
          <p:nvPr/>
        </p:nvGrpSpPr>
        <p:grpSpPr>
          <a:xfrm>
            <a:off x="5445696" y="4668369"/>
            <a:ext cx="647700" cy="385762"/>
            <a:chOff x="6286500" y="4643438"/>
            <a:chExt cx="1544638" cy="857250"/>
          </a:xfrm>
          <a:effectLst>
            <a:glow rad="228600">
              <a:schemeClr val="tx1">
                <a:lumMod val="75000"/>
                <a:lumOff val="25000"/>
                <a:alpha val="40000"/>
              </a:schemeClr>
            </a:glow>
          </a:effectLst>
        </p:grpSpPr>
        <p:pic>
          <p:nvPicPr>
            <p:cNvPr id="155" name="Picture 27" descr="C:\Documents and Settings\kemengerov_m\Рабочий стол\Презентации\картинки\Сложные\house-vector-se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564" r="74928" b="56451"/>
            <a:stretch>
              <a:fillRect/>
            </a:stretch>
          </p:blipFill>
          <p:spPr bwMode="auto">
            <a:xfrm>
              <a:off x="6286500" y="4643438"/>
              <a:ext cx="1027602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" name="Picture 28" descr="C:\Documents and Settings\kemengerov_m\Рабочий стол\Презентации\картинки\Машинки\108b019e26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15184" y="4829199"/>
              <a:ext cx="615954" cy="457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Группа 58"/>
          <p:cNvGrpSpPr/>
          <p:nvPr/>
        </p:nvGrpSpPr>
        <p:grpSpPr>
          <a:xfrm>
            <a:off x="1407096" y="3144369"/>
            <a:ext cx="647700" cy="385762"/>
            <a:chOff x="6286500" y="4643438"/>
            <a:chExt cx="1544638" cy="857250"/>
          </a:xfr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grpSpPr>
        <p:pic>
          <p:nvPicPr>
            <p:cNvPr id="158" name="Picture 27" descr="C:\Documents and Settings\kemengerov_m\Рабочий стол\Презентации\картинки\Сложные\house-vector-se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564" r="74928" b="56451"/>
            <a:stretch>
              <a:fillRect/>
            </a:stretch>
          </p:blipFill>
          <p:spPr bwMode="auto">
            <a:xfrm>
              <a:off x="6286500" y="4643438"/>
              <a:ext cx="1027602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" name="Picture 28" descr="C:\Documents and Settings\kemengerov_m\Рабочий стол\Презентации\картинки\Машинки\108b019e26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15184" y="4829199"/>
              <a:ext cx="615954" cy="457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61"/>
          <p:cNvGrpSpPr/>
          <p:nvPr/>
        </p:nvGrpSpPr>
        <p:grpSpPr>
          <a:xfrm>
            <a:off x="4759896" y="1696569"/>
            <a:ext cx="633412" cy="547687"/>
            <a:chOff x="357188" y="1357313"/>
            <a:chExt cx="1787525" cy="1441450"/>
          </a:xfrm>
        </p:grpSpPr>
        <p:grpSp>
          <p:nvGrpSpPr>
            <p:cNvPr id="17" name="Группа 33"/>
            <p:cNvGrpSpPr>
              <a:grpSpLocks/>
            </p:cNvGrpSpPr>
            <p:nvPr/>
          </p:nvGrpSpPr>
          <p:grpSpPr bwMode="auto">
            <a:xfrm>
              <a:off x="357188" y="1357313"/>
              <a:ext cx="1482725" cy="1136650"/>
              <a:chOff x="500034" y="1500174"/>
              <a:chExt cx="1482187" cy="1136176"/>
            </a:xfrm>
          </p:grpSpPr>
          <p:pic>
            <p:nvPicPr>
              <p:cNvPr id="164" name="Picture 23" descr="H:\Новая папка\For prezentations\Build\courthouse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00034" y="1500174"/>
                <a:ext cx="1188499" cy="1103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" name="Picture 21" descr="H:\Новая папка\For prezentations\transport\bus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142976" y="1857364"/>
                <a:ext cx="839245" cy="778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2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52763" y="1867052"/>
              <a:ext cx="839550" cy="77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05163" y="2019452"/>
              <a:ext cx="839550" cy="77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Группа 33"/>
          <p:cNvGrpSpPr>
            <a:grpSpLocks/>
          </p:cNvGrpSpPr>
          <p:nvPr/>
        </p:nvGrpSpPr>
        <p:grpSpPr bwMode="auto">
          <a:xfrm>
            <a:off x="4302696" y="3982569"/>
            <a:ext cx="457200" cy="381000"/>
            <a:chOff x="500034" y="1500174"/>
            <a:chExt cx="1482187" cy="1136176"/>
          </a:xfrm>
          <a:effectLst/>
        </p:grpSpPr>
        <p:pic>
          <p:nvPicPr>
            <p:cNvPr id="167" name="Picture 23" descr="H:\Новая папка\For prezentations\Build\courth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500174"/>
              <a:ext cx="1188499" cy="110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857364"/>
              <a:ext cx="839245" cy="77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Группа 70"/>
          <p:cNvGrpSpPr/>
          <p:nvPr/>
        </p:nvGrpSpPr>
        <p:grpSpPr>
          <a:xfrm>
            <a:off x="3997896" y="1239369"/>
            <a:ext cx="633412" cy="547687"/>
            <a:chOff x="357188" y="1357313"/>
            <a:chExt cx="1787525" cy="1441450"/>
          </a:xfrm>
        </p:grpSpPr>
        <p:grpSp>
          <p:nvGrpSpPr>
            <p:cNvPr id="20" name="Группа 33"/>
            <p:cNvGrpSpPr>
              <a:grpSpLocks/>
            </p:cNvGrpSpPr>
            <p:nvPr/>
          </p:nvGrpSpPr>
          <p:grpSpPr bwMode="auto">
            <a:xfrm>
              <a:off x="357188" y="1357313"/>
              <a:ext cx="1482725" cy="1136650"/>
              <a:chOff x="500034" y="1500174"/>
              <a:chExt cx="1482187" cy="1136176"/>
            </a:xfrm>
          </p:grpSpPr>
          <p:pic>
            <p:nvPicPr>
              <p:cNvPr id="173" name="Picture 23" descr="H:\Новая папка\For prezentations\Build\courthouse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00034" y="1500174"/>
                <a:ext cx="1188499" cy="1103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" name="Picture 21" descr="H:\Новая папка\For prezentations\transport\bus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142976" y="1857364"/>
                <a:ext cx="839245" cy="778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1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52763" y="1867052"/>
              <a:ext cx="839550" cy="77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05163" y="2019452"/>
              <a:ext cx="839550" cy="77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76"/>
          <p:cNvGrpSpPr/>
          <p:nvPr/>
        </p:nvGrpSpPr>
        <p:grpSpPr>
          <a:xfrm>
            <a:off x="6360096" y="2687169"/>
            <a:ext cx="633412" cy="547687"/>
            <a:chOff x="357188" y="1357313"/>
            <a:chExt cx="1787525" cy="1441450"/>
          </a:xfrm>
        </p:grpSpPr>
        <p:grpSp>
          <p:nvGrpSpPr>
            <p:cNvPr id="22" name="Группа 33"/>
            <p:cNvGrpSpPr>
              <a:grpSpLocks/>
            </p:cNvGrpSpPr>
            <p:nvPr/>
          </p:nvGrpSpPr>
          <p:grpSpPr bwMode="auto">
            <a:xfrm>
              <a:off x="357188" y="1357313"/>
              <a:ext cx="1482725" cy="1136650"/>
              <a:chOff x="500034" y="1500174"/>
              <a:chExt cx="1482187" cy="1136176"/>
            </a:xfrm>
          </p:grpSpPr>
          <p:pic>
            <p:nvPicPr>
              <p:cNvPr id="179" name="Picture 23" descr="H:\Новая папка\For prezentations\Build\courthouse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00034" y="1500174"/>
                <a:ext cx="1188499" cy="1103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0" name="Picture 21" descr="H:\Новая папка\For prezentations\transport\bus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142976" y="1857364"/>
                <a:ext cx="839245" cy="778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7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52763" y="1867052"/>
              <a:ext cx="839550" cy="77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05163" y="2019452"/>
              <a:ext cx="839550" cy="77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Группа 33"/>
          <p:cNvGrpSpPr>
            <a:grpSpLocks/>
          </p:cNvGrpSpPr>
          <p:nvPr/>
        </p:nvGrpSpPr>
        <p:grpSpPr bwMode="auto">
          <a:xfrm>
            <a:off x="4531296" y="5277969"/>
            <a:ext cx="457200" cy="381000"/>
            <a:chOff x="500034" y="1500174"/>
            <a:chExt cx="1482187" cy="1136176"/>
          </a:xfrm>
          <a:effectLst/>
        </p:grpSpPr>
        <p:pic>
          <p:nvPicPr>
            <p:cNvPr id="182" name="Picture 23" descr="H:\Новая папка\For prezentations\Build\courth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500174"/>
              <a:ext cx="1188499" cy="110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3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857364"/>
              <a:ext cx="839245" cy="77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33"/>
          <p:cNvGrpSpPr>
            <a:grpSpLocks/>
          </p:cNvGrpSpPr>
          <p:nvPr/>
        </p:nvGrpSpPr>
        <p:grpSpPr bwMode="auto">
          <a:xfrm>
            <a:off x="2626296" y="6039969"/>
            <a:ext cx="457200" cy="381000"/>
            <a:chOff x="500034" y="1500174"/>
            <a:chExt cx="1482187" cy="1136176"/>
          </a:xfrm>
          <a:effectLst/>
        </p:grpSpPr>
        <p:pic>
          <p:nvPicPr>
            <p:cNvPr id="185" name="Picture 23" descr="H:\Новая папка\For prezentations\Build\courthou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500174"/>
              <a:ext cx="1188499" cy="110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1857364"/>
              <a:ext cx="839245" cy="77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7" name="TextBox 186"/>
          <p:cNvSpPr txBox="1"/>
          <p:nvPr/>
        </p:nvSpPr>
        <p:spPr>
          <a:xfrm>
            <a:off x="3083496" y="6192369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автостанции</a:t>
            </a:r>
          </a:p>
        </p:txBody>
      </p:sp>
      <p:grpSp>
        <p:nvGrpSpPr>
          <p:cNvPr id="25" name="Группа 89"/>
          <p:cNvGrpSpPr/>
          <p:nvPr/>
        </p:nvGrpSpPr>
        <p:grpSpPr>
          <a:xfrm>
            <a:off x="1254696" y="5949482"/>
            <a:ext cx="633412" cy="547687"/>
            <a:chOff x="357188" y="1357313"/>
            <a:chExt cx="1787525" cy="1441450"/>
          </a:xfrm>
        </p:grpSpPr>
        <p:grpSp>
          <p:nvGrpSpPr>
            <p:cNvPr id="26" name="Группа 33"/>
            <p:cNvGrpSpPr>
              <a:grpSpLocks/>
            </p:cNvGrpSpPr>
            <p:nvPr/>
          </p:nvGrpSpPr>
          <p:grpSpPr bwMode="auto">
            <a:xfrm>
              <a:off x="357188" y="1357313"/>
              <a:ext cx="1482725" cy="1136650"/>
              <a:chOff x="500034" y="1500174"/>
              <a:chExt cx="1482187" cy="1136176"/>
            </a:xfrm>
          </p:grpSpPr>
          <p:pic>
            <p:nvPicPr>
              <p:cNvPr id="192" name="Picture 23" descr="H:\Новая папка\For prezentations\Build\courthouse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00034" y="1500174"/>
                <a:ext cx="1188499" cy="1103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3" name="Picture 21" descr="H:\Новая папка\For prezentations\transport\bus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142976" y="1857364"/>
                <a:ext cx="839245" cy="778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0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52763" y="1867052"/>
              <a:ext cx="839550" cy="77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1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05163" y="2019452"/>
              <a:ext cx="839550" cy="77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" name="TextBox 193"/>
          <p:cNvSpPr txBox="1"/>
          <p:nvPr/>
        </p:nvSpPr>
        <p:spPr>
          <a:xfrm>
            <a:off x="1864296" y="6205525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автовокзалы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940496" y="5811369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Действующие</a:t>
            </a:r>
          </a:p>
        </p:txBody>
      </p:sp>
      <p:grpSp>
        <p:nvGrpSpPr>
          <p:cNvPr id="27" name="Группа 98"/>
          <p:cNvGrpSpPr/>
          <p:nvPr/>
        </p:nvGrpSpPr>
        <p:grpSpPr>
          <a:xfrm>
            <a:off x="5521896" y="6039969"/>
            <a:ext cx="647700" cy="385762"/>
            <a:chOff x="6286500" y="4643438"/>
            <a:chExt cx="1544638" cy="857250"/>
          </a:xfrm>
          <a:effectLst>
            <a:glow rad="228600">
              <a:schemeClr val="tx1">
                <a:lumMod val="75000"/>
                <a:lumOff val="25000"/>
                <a:alpha val="40000"/>
              </a:schemeClr>
            </a:glow>
          </a:effectLst>
        </p:grpSpPr>
        <p:pic>
          <p:nvPicPr>
            <p:cNvPr id="197" name="Picture 27" descr="C:\Documents and Settings\kemengerov_m\Рабочий стол\Презентации\картинки\Сложные\house-vector-se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564" r="74928" b="56451"/>
            <a:stretch>
              <a:fillRect/>
            </a:stretch>
          </p:blipFill>
          <p:spPr bwMode="auto">
            <a:xfrm>
              <a:off x="6286500" y="4643438"/>
              <a:ext cx="1027602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" name="Picture 28" descr="C:\Documents and Settings\kemengerov_m\Рабочий стол\Презентации\картинки\Машинки\108b019e26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15184" y="4829199"/>
              <a:ext cx="615954" cy="457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9" name="TextBox 198"/>
          <p:cNvSpPr txBox="1"/>
          <p:nvPr/>
        </p:nvSpPr>
        <p:spPr>
          <a:xfrm>
            <a:off x="5826696" y="5811369"/>
            <a:ext cx="236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Планируемые к строительству до 2020 года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6131496" y="6116169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автостанции</a:t>
            </a:r>
          </a:p>
        </p:txBody>
      </p:sp>
      <p:grpSp>
        <p:nvGrpSpPr>
          <p:cNvPr id="28" name="Группа 102"/>
          <p:cNvGrpSpPr/>
          <p:nvPr/>
        </p:nvGrpSpPr>
        <p:grpSpPr>
          <a:xfrm>
            <a:off x="7045896" y="6039969"/>
            <a:ext cx="609600" cy="381000"/>
            <a:chOff x="6012160" y="692696"/>
            <a:chExt cx="2203153" cy="1307554"/>
          </a:xfr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grpSpPr>
        <p:pic>
          <p:nvPicPr>
            <p:cNvPr id="202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2160" y="692696"/>
              <a:ext cx="2019300" cy="1228725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pic>
          <p:nvPicPr>
            <p:cNvPr id="203" name="Picture 21" descr="H:\Новая папка\For prezentations\transport\bus.pn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7215188" y="1000125"/>
              <a:ext cx="10001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" name="TextBox 203"/>
          <p:cNvSpPr txBox="1"/>
          <p:nvPr/>
        </p:nvSpPr>
        <p:spPr>
          <a:xfrm>
            <a:off x="7731696" y="6116169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Пункты обслуживания пассажиров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568896" y="1239369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автобусные маршруты</a:t>
            </a:r>
          </a:p>
        </p:txBody>
      </p:sp>
      <p:cxnSp>
        <p:nvCxnSpPr>
          <p:cNvPr id="206" name="Прямая соединительная линия 205"/>
          <p:cNvCxnSpPr>
            <a:stCxn id="205" idx="1"/>
          </p:cNvCxnSpPr>
          <p:nvPr/>
        </p:nvCxnSpPr>
        <p:spPr>
          <a:xfrm flipV="1">
            <a:off x="568896" y="1391769"/>
            <a:ext cx="304800" cy="14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7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87" grpId="0"/>
      <p:bldP spid="194" grpId="0"/>
      <p:bldP spid="195" grpId="0"/>
      <p:bldP spid="199" grpId="0"/>
      <p:bldP spid="200" grpId="0"/>
      <p:bldP spid="204" grpId="0"/>
      <p:bldP spid="2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1541463" y="2786063"/>
            <a:ext cx="6162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dirty="0">
                <a:solidFill>
                  <a:srgbClr val="0070C0"/>
                </a:solidFill>
                <a:latin typeface="Calibri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4"/>
          <p:cNvGraphicFramePr>
            <a:graphicFrameLocks/>
          </p:cNvGraphicFramePr>
          <p:nvPr/>
        </p:nvGraphicFramePr>
        <p:xfrm>
          <a:off x="200025" y="520700"/>
          <a:ext cx="5502275" cy="550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4"/>
          <p:cNvGraphicFramePr>
            <a:graphicFrameLocks/>
          </p:cNvGraphicFramePr>
          <p:nvPr/>
        </p:nvGraphicFramePr>
        <p:xfrm>
          <a:off x="4808538" y="569913"/>
          <a:ext cx="4386262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43438" y="1916113"/>
            <a:ext cx="12239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(960 км)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288" y="1989138"/>
            <a:ext cx="12239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(504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4438" y="4581525"/>
            <a:ext cx="12239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461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км)</a:t>
            </a:r>
          </a:p>
        </p:txBody>
      </p:sp>
      <p:pic>
        <p:nvPicPr>
          <p:cNvPr id="8" name="Picture 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4355976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ТЕКУЩЕЕ ПОЛОЖЕНИЕ ДЕЛ 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96" y="4554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Отрасль автомобильных 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</a:t>
            </a:r>
            <a:endParaRPr lang="ru-RU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  <p:bldGraphic spid="9" grpId="0">
        <p:bldSub>
          <a:bldChart bld="category"/>
        </p:bldSub>
      </p:bldGraphic>
      <p:bldP spid="10" grpId="0"/>
      <p:bldP spid="11" grpId="0"/>
      <p:bldP spid="12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79388" y="547688"/>
            <a:ext cx="87852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Распределение автодорог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местного значения по техническим категориям</a:t>
            </a:r>
          </a:p>
        </p:txBody>
      </p:sp>
      <p:graphicFrame>
        <p:nvGraphicFramePr>
          <p:cNvPr id="3074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576388"/>
          <a:ext cx="8686800" cy="4660900"/>
        </p:xfrm>
        <a:graphic>
          <a:graphicData uri="http://schemas.openxmlformats.org/presentationml/2006/ole">
            <p:oleObj spid="_x0000_s2050" r:id="rId3" imgW="8785097" imgH="4627265" progId="Excel.Sheet.8">
              <p:embed/>
            </p:oleObj>
          </a:graphicData>
        </a:graphic>
      </p:graphicFrame>
      <p:graphicFrame>
        <p:nvGraphicFramePr>
          <p:cNvPr id="3076" name="Диаграмма 4"/>
          <p:cNvGraphicFramePr>
            <a:graphicFrameLocks/>
          </p:cNvGraphicFramePr>
          <p:nvPr/>
        </p:nvGraphicFramePr>
        <p:xfrm>
          <a:off x="992188" y="1344613"/>
          <a:ext cx="7732712" cy="4584700"/>
        </p:xfrm>
        <a:graphic>
          <a:graphicData uri="http://schemas.openxmlformats.org/presentationml/2006/ole">
            <p:oleObj spid="_x0000_s2051" name="Worksheet" r:id="rId4" imgW="7734420" imgH="4581435" progId="Excel.Sheet.8">
              <p:embed/>
            </p:oleObj>
          </a:graphicData>
        </a:graphic>
      </p:graphicFrame>
      <p:pic>
        <p:nvPicPr>
          <p:cNvPr id="7" name="Pictur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355976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ТЕКУЩЕЕ ПОЛОЖЕНИЕ ДЕЛ 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4554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Отрасль автомобильных 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</a:t>
            </a:r>
            <a:endParaRPr lang="ru-RU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OleChart spid="307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539552" y="1834946"/>
            <a:ext cx="4032448" cy="39703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Программа развития автомобильных дорог Акмолинской области;  </a:t>
            </a:r>
            <a:endParaRPr lang="ru-RU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План развития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Щучинско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Боровской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курортной зоны на 2012-2013гг; </a:t>
            </a:r>
            <a:endParaRPr lang="ru-RU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Программа развития моногородов на 2012-2013гг;</a:t>
            </a:r>
            <a:endParaRPr lang="ru-RU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Программа развития малых городов на 2012-2020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гг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lang="ru-RU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Программа Занятость 2020; </a:t>
            </a:r>
            <a:endParaRPr lang="ru-RU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Комплексный план социально – экономического развития населенных пунктов, прилегающих к г. Астана на 2011-2014гг. </a:t>
            </a:r>
            <a:endParaRPr lang="ru-RU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364088" y="2852936"/>
            <a:ext cx="3456384" cy="20313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Выделено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732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тенге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том числе из республиканского бюджета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7 637 млн. тенге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095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тенге областного бюджета на строительство и ремонт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175,6 км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автомобильных дорог и улично-дорожной сети.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67544" y="62068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</a:t>
            </a:r>
          </a:p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финансирования ремонта автомобильных дорог Акмолинской области</a:t>
            </a:r>
            <a:endParaRPr lang="ru-RU" sz="1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9" name="Стрелка вниз 58"/>
          <p:cNvSpPr/>
          <p:nvPr/>
        </p:nvSpPr>
        <p:spPr>
          <a:xfrm rot="16200000">
            <a:off x="4608004" y="3609020"/>
            <a:ext cx="792088" cy="576064"/>
          </a:xfrm>
          <a:prstGeom prst="downArrow">
            <a:avLst>
              <a:gd name="adj1" fmla="val 50000"/>
              <a:gd name="adj2" fmla="val 660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4098" name="Picture 2" descr="C:\Users\Пользователь\Desktop\НА БРИФИНГ\ФОТО\IMG_1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96752"/>
            <a:ext cx="2088232" cy="156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2" descr="C:\Users\Пользователь\Desktop\НА БРИФИНГ\ФОТО\IMG_151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4956170"/>
            <a:ext cx="2088232" cy="1392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5496" y="4554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Отрасль автомобильных 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</a:t>
            </a:r>
            <a:endParaRPr lang="ru-RU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ТЕКУЩЕЕ ПОЛОЖЕНИЕ ДЕЛ 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ДИСК 1\Александр\Слайды\Слайды 2011\Карта автомобильных дорог области20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983" y="260652"/>
            <a:ext cx="9184495" cy="6286514"/>
          </a:xfrm>
          <a:prstGeom prst="rect">
            <a:avLst/>
          </a:prstGeom>
        </p:spPr>
      </p:pic>
      <p:sp>
        <p:nvSpPr>
          <p:cNvPr id="12291" name="Text Box 49"/>
          <p:cNvSpPr txBox="1">
            <a:spLocks noChangeArrowheads="1"/>
          </p:cNvSpPr>
          <p:nvPr/>
        </p:nvSpPr>
        <p:spPr bwMode="auto">
          <a:xfrm>
            <a:off x="5656263" y="4806950"/>
            <a:ext cx="13319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98" tIns="43699" rIns="87398" bIns="43699">
            <a:spAutoFit/>
          </a:bodyPr>
          <a:lstStyle/>
          <a:p>
            <a:endParaRPr lang="ru-RU">
              <a:latin typeface="Academy Ho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59188-5626-45ED-B438-F80388FCE7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467544" y="1556792"/>
          <a:ext cx="4464496" cy="364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 Box 186"/>
          <p:cNvSpPr txBox="1">
            <a:spLocks noChangeArrowheads="1"/>
          </p:cNvSpPr>
          <p:nvPr/>
        </p:nvSpPr>
        <p:spPr bwMode="auto">
          <a:xfrm>
            <a:off x="-180528" y="620688"/>
            <a:ext cx="9501254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Финансирование Ремонта </a:t>
            </a:r>
            <a:r>
              <a:rPr lang="ru-RU" sz="1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автомобильных </a:t>
            </a:r>
            <a:r>
              <a:rPr lang="ru-RU" sz="14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дорог в 2013 </a:t>
            </a:r>
            <a:r>
              <a:rPr lang="ru-RU" sz="1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pic>
        <p:nvPicPr>
          <p:cNvPr id="1026" name="Picture 2" descr="C:\Users\Пользователь\Desktop\НА БРИФИНГ\ФОТО\IMG_149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980728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Пользователь\Desktop\НА БРИФИНГ\ФОТО\IMG_1496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372200" y="2420889"/>
            <a:ext cx="2592288" cy="194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Пользователь\Desktop\НА БРИФИНГ\ФОТО\IMG_1496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4860033" y="4221088"/>
            <a:ext cx="2592286" cy="194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7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4355976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ТЕКУЩЕЕ ПОЛОЖЕНИЕ ДЕЛ 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4554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Отрасль автомобильных 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</a:t>
            </a:r>
            <a:endParaRPr lang="ru-RU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31C26A-BC5A-4FBA-8E44-83690331F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7C31C26A-BC5A-4FBA-8E44-83690331F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3E61B7-C9D1-494F-9E7A-EBCDC7E1A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9B3E61B7-C9D1-494F-9E7A-EBCDC7E1A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0810A1-43F7-4ADC-AADF-0CE76B069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7A0810A1-43F7-4ADC-AADF-0CE76B069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998996-4C41-4482-9231-CAB268E95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56998996-4C41-4482-9231-CAB268E95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56DF71-989E-4FF5-9F5A-32E65331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DC56DF71-989E-4FF5-9F5A-32E653315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FA5C47-4205-4AE6-A0A0-815EFE49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51FA5C47-4205-4AE6-A0A0-815EFE497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59188-5626-45ED-B438-F80388FCE7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5301208"/>
            <a:ext cx="889248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449263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2012 году по программам 003 «Обеспечение функционирование автомобильных дорог» и 002 «Развитие транспортной  инфраструктуры» выделено 7 192, 061 млн. тенге, в том числе из республиканского бюджета 4 933, 358 млн. тенге и из областного бюджета 2 258, 703 млн. тенге.</a:t>
            </a:r>
          </a:p>
        </p:txBody>
      </p:sp>
      <p:pic>
        <p:nvPicPr>
          <p:cNvPr id="32770" name="Picture 2" descr="E:\ДИСК 1\Александр\Слайды\Слайды 2011\Карта автомобильных дорог области2012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-40495" y="571482"/>
            <a:ext cx="9184495" cy="628651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1520" y="928241"/>
            <a:ext cx="4176464" cy="34051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Отремонтировано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175,6 км. автодорог</a:t>
            </a:r>
          </a:p>
        </p:txBody>
      </p:sp>
      <p:pic>
        <p:nvPicPr>
          <p:cNvPr id="15" name="Picture 235" descr="D:\Documents and Settings\Admin\Рабочий стол\Слайды 2011\Реконструкци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3789040"/>
            <a:ext cx="285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6296" y="4149080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1988840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6256" y="2852936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6" y="5085184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6" y="3284984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4248" y="4797152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34758" y="3068960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99604" y="6054427"/>
            <a:ext cx="28575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68"/>
          <p:cNvSpPr txBox="1">
            <a:spLocks noChangeArrowheads="1"/>
          </p:cNvSpPr>
          <p:nvPr/>
        </p:nvSpPr>
        <p:spPr bwMode="auto">
          <a:xfrm>
            <a:off x="1556792" y="5768677"/>
            <a:ext cx="1143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Реконструкция</a:t>
            </a:r>
          </a:p>
        </p:txBody>
      </p:sp>
      <p:sp>
        <p:nvSpPr>
          <p:cNvPr id="37" name="TextBox 68"/>
          <p:cNvSpPr txBox="1">
            <a:spLocks noChangeArrowheads="1"/>
          </p:cNvSpPr>
          <p:nvPr/>
        </p:nvSpPr>
        <p:spPr bwMode="auto">
          <a:xfrm>
            <a:off x="1413917" y="5625802"/>
            <a:ext cx="1143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Виды ремонта</a:t>
            </a:r>
          </a:p>
        </p:txBody>
      </p:sp>
      <p:pic>
        <p:nvPicPr>
          <p:cNvPr id="38" name="Picture 235" descr="D:\Documents and Settings\Admin\Рабочий стол\Слайды 2011\Реконструкци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99604" y="5768677"/>
            <a:ext cx="285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36" descr="D:\Documents and Settings\Admin\Рабочий стол\Слайды 2011\Средний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99604" y="6340177"/>
            <a:ext cx="285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68"/>
          <p:cNvSpPr txBox="1">
            <a:spLocks noChangeArrowheads="1"/>
          </p:cNvSpPr>
          <p:nvPr/>
        </p:nvSpPr>
        <p:spPr bwMode="auto">
          <a:xfrm>
            <a:off x="1556792" y="6340177"/>
            <a:ext cx="1143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Средний</a:t>
            </a:r>
          </a:p>
        </p:txBody>
      </p:sp>
      <p:sp>
        <p:nvSpPr>
          <p:cNvPr id="43" name="TextBox 68"/>
          <p:cNvSpPr txBox="1">
            <a:spLocks noChangeArrowheads="1"/>
          </p:cNvSpPr>
          <p:nvPr/>
        </p:nvSpPr>
        <p:spPr bwMode="auto">
          <a:xfrm>
            <a:off x="1556792" y="6054427"/>
            <a:ext cx="1143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Капитальный</a:t>
            </a:r>
          </a:p>
        </p:txBody>
      </p:sp>
      <p:pic>
        <p:nvPicPr>
          <p:cNvPr id="45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39952" y="4581128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Скругленный прямоугольник 40"/>
          <p:cNvSpPr/>
          <p:nvPr/>
        </p:nvSpPr>
        <p:spPr>
          <a:xfrm>
            <a:off x="611560" y="1360289"/>
            <a:ext cx="2448272" cy="34051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реконструкция – 4,6 км</a:t>
            </a:r>
          </a:p>
        </p:txBody>
      </p:sp>
      <p:pic>
        <p:nvPicPr>
          <p:cNvPr id="42" name="Picture 235" descr="D:\Documents and Settings\Admin\Рабочий стол\Слайды 2011\Реконструкци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432297"/>
            <a:ext cx="285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Скругленный прямоугольник 45"/>
          <p:cNvSpPr/>
          <p:nvPr/>
        </p:nvSpPr>
        <p:spPr>
          <a:xfrm>
            <a:off x="611560" y="1720329"/>
            <a:ext cx="2448272" cy="34051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капремонт – 45,3 км.</a:t>
            </a:r>
          </a:p>
        </p:txBody>
      </p:sp>
      <p:pic>
        <p:nvPicPr>
          <p:cNvPr id="47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1720329"/>
            <a:ext cx="28575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Скругленный прямоугольник 47"/>
          <p:cNvSpPr/>
          <p:nvPr/>
        </p:nvSpPr>
        <p:spPr>
          <a:xfrm>
            <a:off x="611560" y="2080369"/>
            <a:ext cx="2448272" cy="34051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средний ремонт – 125,7 км.</a:t>
            </a:r>
          </a:p>
        </p:txBody>
      </p:sp>
      <p:pic>
        <p:nvPicPr>
          <p:cNvPr id="49" name="Picture 236" descr="D:\Documents and Settings\Admin\Рабочий стол\Слайды 2011\Средний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1520" y="2080369"/>
            <a:ext cx="285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664" y="4365104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67744" y="3645024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59832" y="3717032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 Box 186"/>
          <p:cNvSpPr txBox="1">
            <a:spLocks noChangeArrowheads="1"/>
          </p:cNvSpPr>
          <p:nvPr/>
        </p:nvSpPr>
        <p:spPr bwMode="auto">
          <a:xfrm>
            <a:off x="-180528" y="570166"/>
            <a:ext cx="9501254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sz="16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автомобильных дорог </a:t>
            </a:r>
            <a:r>
              <a:rPr lang="ru-RU" sz="16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области в 2013 </a:t>
            </a:r>
            <a:r>
              <a:rPr lang="ru-RU" sz="16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pic>
        <p:nvPicPr>
          <p:cNvPr id="54" name="Picture 235" descr="D:\Documents and Settings\Admin\Рабочий стол\Слайды 2011\Реконструкци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2996952"/>
            <a:ext cx="285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4509120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1484784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80112" y="4653136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2120" y="4365104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16016" y="2708920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44008" y="2348880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08104" y="5013176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797152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56176" y="4869160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4581128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8144" y="4293096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4509120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00192" y="4509120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00192" y="4653136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4208" y="2996952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32040" y="1916832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4" descr="D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99992" y="1412776"/>
            <a:ext cx="276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 descr="C:\Users\Пользователь\Desktop\НА БРИФИНГ\ФОТО\IMG_1496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300192" y="980728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Picture 2" descr="C:\Users\Пользователь\Desktop\НА БРИФИНГ\ФОТО\IMG_1496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078946" y="4725144"/>
            <a:ext cx="1813534" cy="1360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Picture 7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6" name="Прямоугольник 75"/>
          <p:cNvSpPr/>
          <p:nvPr/>
        </p:nvSpPr>
        <p:spPr>
          <a:xfrm>
            <a:off x="4355976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ТЕКУЩЕЕ ПОЛОЖЕНИЕ ДЕЛ 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496" y="4554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Отрасль автомобильных 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</a:t>
            </a:r>
            <a:endParaRPr lang="ru-RU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7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770" decel="100000"/>
                                        <p:tgtEl>
                                          <p:spTgt spid="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77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7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770" decel="100000"/>
                                        <p:tgtEl>
                                          <p:spTgt spid="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8" dur="77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77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7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770" decel="100000"/>
                                        <p:tgtEl>
                                          <p:spTgt spid="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9" dur="77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7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770" decel="100000"/>
                                        <p:tgtEl>
                                          <p:spTgt spid="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5" dur="77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77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770" decel="100000"/>
                                        <p:tgtEl>
                                          <p:spTgt spid="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4" dur="7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6" dur="7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7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770" decel="100000"/>
                                        <p:tgtEl>
                                          <p:spTgt spid="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3" dur="77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5" dur="77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77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770" decel="100000"/>
                                        <p:tgtEl>
                                          <p:spTgt spid="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2" dur="77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4" dur="77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77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770" decel="100000"/>
                                        <p:tgtEl>
                                          <p:spTgt spid="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1" dur="77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3" dur="77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77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770" decel="100000"/>
                                        <p:tgtEl>
                                          <p:spTgt spid="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0" dur="77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2" dur="77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9500"/>
                            </p:stCondLst>
                            <p:childTnLst>
                              <p:par>
                                <p:cTn id="2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77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770" decel="100000"/>
                                        <p:tgtEl>
                                          <p:spTgt spid="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1" dur="77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3" dur="77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77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770" decel="100000"/>
                                        <p:tgtEl>
                                          <p:spTgt spid="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0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2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77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770" decel="100000"/>
                                        <p:tgtEl>
                                          <p:spTgt spid="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9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1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77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770" decel="100000"/>
                                        <p:tgtEl>
                                          <p:spTgt spid="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8" dur="77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0" dur="77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77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770" decel="100000"/>
                                        <p:tgtEl>
                                          <p:spTgt spid="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7" dur="77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9" dur="77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77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770" decel="100000"/>
                                        <p:tgtEl>
                                          <p:spTgt spid="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6" dur="77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8" dur="77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77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" dur="770" decel="100000"/>
                                        <p:tgtEl>
                                          <p:spTgt spid="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5" dur="77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7" dur="77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77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770" decel="100000"/>
                                        <p:tgtEl>
                                          <p:spTgt spid="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4" dur="77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6" dur="77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77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770" decel="100000"/>
                                        <p:tgtEl>
                                          <p:spTgt spid="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3" dur="77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5" dur="77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6" grpId="0" animBg="1"/>
      <p:bldP spid="48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ДИСК 1\Александр\Слайды\Слайды 2011\Карта автомобильных дорог области20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983" y="260652"/>
            <a:ext cx="9184495" cy="6286514"/>
          </a:xfrm>
          <a:prstGeom prst="rect">
            <a:avLst/>
          </a:prstGeom>
        </p:spPr>
      </p:pic>
      <p:sp>
        <p:nvSpPr>
          <p:cNvPr id="12291" name="Text Box 49"/>
          <p:cNvSpPr txBox="1">
            <a:spLocks noChangeArrowheads="1"/>
          </p:cNvSpPr>
          <p:nvPr/>
        </p:nvSpPr>
        <p:spPr bwMode="auto">
          <a:xfrm>
            <a:off x="5656263" y="4806950"/>
            <a:ext cx="13319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98" tIns="43699" rIns="87398" bIns="43699">
            <a:spAutoFit/>
          </a:bodyPr>
          <a:lstStyle/>
          <a:p>
            <a:endParaRPr lang="ru-RU">
              <a:latin typeface="Academy Ho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59188-5626-45ED-B438-F80388FCE7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467544" y="1340768"/>
          <a:ext cx="499221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 Box 186"/>
          <p:cNvSpPr txBox="1">
            <a:spLocks noChangeArrowheads="1"/>
          </p:cNvSpPr>
          <p:nvPr/>
        </p:nvSpPr>
        <p:spPr bwMode="auto">
          <a:xfrm>
            <a:off x="-180528" y="683985"/>
            <a:ext cx="9501254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Трансферты по районам области,</a:t>
            </a:r>
          </a:p>
          <a:p>
            <a:pPr algn="ctr">
              <a:defRPr/>
            </a:pPr>
            <a:r>
              <a:rPr lang="ru-RU" sz="16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городам Кокшетау и Степногорск</a:t>
            </a:r>
          </a:p>
        </p:txBody>
      </p:sp>
      <p:pic>
        <p:nvPicPr>
          <p:cNvPr id="8" name="Picture 2" descr="C:\Users\Пользователь\Desktop\НА БРИФИНГ\ФОТО\IMG_1496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940152" y="1340768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Пользователь\Desktop\НА БРИФИНГ\ФОТО\IMG_1496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940152" y="3837045"/>
            <a:ext cx="2880320" cy="192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7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4355976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ТЕКУЩЕЕ ПОЛОЖЕНИЕ ДЕЛ 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96" y="4554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Отрасль автомобильных 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</a:t>
            </a:r>
            <a:endParaRPr lang="ru-RU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15BDE3-AEC2-4528-A93C-2D2579B71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3F15BDE3-AEC2-4528-A93C-2D2579B71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3F15BDE3-AEC2-4528-A93C-2D2579B71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14DFD6-338C-4CE6-9EFE-53C094397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7214DFD6-338C-4CE6-9EFE-53C094397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7214DFD6-338C-4CE6-9EFE-53C094397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EFCFB4-5E5C-4D63-BA96-5874CFE3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C9EFCFB4-5E5C-4D63-BA96-5874CFE3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C9EFCFB4-5E5C-4D63-BA96-5874CFE3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7511D7-1F88-499F-BF1D-B54A76C4B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727511D7-1F88-499F-BF1D-B54A76C4B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727511D7-1F88-499F-BF1D-B54A76C4B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F9B409-7DCF-46E1-8104-96730883A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66F9B409-7DCF-46E1-8104-96730883A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66F9B409-7DCF-46E1-8104-96730883A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 rev="1"/>
        </p:bldSub>
      </p:bldGraphic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ДИСК 1\Александр\Слайды\Слайды 2011\Карта автомобильных дорог области20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983" y="260652"/>
            <a:ext cx="9184495" cy="6286514"/>
          </a:xfrm>
          <a:prstGeom prst="rect">
            <a:avLst/>
          </a:prstGeom>
        </p:spPr>
      </p:pic>
      <p:sp>
        <p:nvSpPr>
          <p:cNvPr id="12291" name="Text Box 49"/>
          <p:cNvSpPr txBox="1">
            <a:spLocks noChangeArrowheads="1"/>
          </p:cNvSpPr>
          <p:nvPr/>
        </p:nvSpPr>
        <p:spPr bwMode="auto">
          <a:xfrm>
            <a:off x="5656263" y="4806950"/>
            <a:ext cx="13319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98" tIns="43699" rIns="87398" bIns="43699">
            <a:spAutoFit/>
          </a:bodyPr>
          <a:lstStyle/>
          <a:p>
            <a:endParaRPr lang="ru-RU">
              <a:latin typeface="Academy Ho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59188-5626-45ED-B438-F80388FCE7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673532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tabLst>
                <a:tab pos="3648075" algn="l"/>
              </a:tabLst>
              <a:defRPr/>
            </a:pPr>
            <a:r>
              <a:rPr lang="ru-RU" sz="14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Реализация Плана развития </a:t>
            </a:r>
          </a:p>
          <a:p>
            <a:pPr algn="ctr">
              <a:tabLst>
                <a:tab pos="3648075" algn="l"/>
              </a:tabLst>
              <a:defRPr/>
            </a:pPr>
            <a:r>
              <a:rPr lang="ru-RU" sz="1400" b="1" cap="all" dirty="0" err="1" smtClean="0">
                <a:ln/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Щучинско-Боровской</a:t>
            </a:r>
            <a:r>
              <a:rPr lang="ru-RU" sz="14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курортной зоны на 2012-2013 годы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8600" y="1219200"/>
          <a:ext cx="8712969" cy="4680034"/>
        </p:xfrm>
        <a:graphic>
          <a:graphicData uri="http://schemas.openxmlformats.org/drawingml/2006/table">
            <a:tbl>
              <a:tblPr/>
              <a:tblGrid>
                <a:gridCol w="2177356"/>
                <a:gridCol w="2184445"/>
                <a:gridCol w="2176470"/>
                <a:gridCol w="2174698"/>
              </a:tblGrid>
              <a:tr h="462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района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Вид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ремонта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</a:t>
                      </a: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дорог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и сел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Сумма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(млн.тенге)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2988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</a:rPr>
                        <a:t>Бурабайский</a:t>
                      </a: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(выделено </a:t>
                      </a:r>
                      <a:r>
                        <a:rPr lang="ru-RU" sz="1400" b="1" smtClean="0">
                          <a:latin typeface="Times New Roman"/>
                          <a:ea typeface="Times New Roman"/>
                        </a:rPr>
                        <a:t>на текущий год)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Строительство и реконструкция дорог п.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Бурабай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(1-я, 2-я очередь)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Бурабай-Катарколь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645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298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Реконструкция путепровода</a:t>
                      </a: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г. Щучинск</a:t>
                      </a: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109,0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298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Средний ремонт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«г</a:t>
                      </a: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.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Щучинск – Степняк –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Валиханово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»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524,5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298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Средний ремонт</a:t>
                      </a: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«Щучинск – Зеренда – Веденовка»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819,7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298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Средний ремонт</a:t>
                      </a: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«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Акылбай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аул – Кызылагаш»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221,1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298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Средний ремонт</a:t>
                      </a: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Ул. Привокзальная,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Абылайхана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, 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Едомского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, Морозова,(с выходом на республиканскую трассу) 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529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298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Разработка ПСД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г. Щучинск, с.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Катарколь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, с.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Зеленный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бор,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Мадениет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37,7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3149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ИТОГО: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2 886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188640"/>
            <a:ext cx="727579" cy="7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355976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ТЕКУЩЕЕ ПОЛОЖЕНИЕ ДЕЛ 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4554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Отрасль автомобильных 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</a:t>
            </a:r>
            <a:endParaRPr lang="ru-RU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12743</TotalTime>
  <Words>1502</Words>
  <Application>Microsoft Office PowerPoint</Application>
  <PresentationFormat>Экран (4:3)</PresentationFormat>
  <Paragraphs>317</Paragraphs>
  <Slides>21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Поток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РАЗВИТИЕ ИНФРАСТРУКТУРЫ АВТОДОРОЖНОЙ ОТРАСЛИ</vt:lpstr>
      <vt:lpstr>РАЗВИТИЕ ИНФРАСТРУКТУРЫ ПАССАЖИРСКИХ ПЕРЕВОЗОК  НА АВТОМОБИЛЬНОМ ТРАНСПОРТЕ</vt:lpstr>
      <vt:lpstr>Слайд 19</vt:lpstr>
      <vt:lpstr>Слайд 20</vt:lpstr>
      <vt:lpstr>Слайд 21</vt:lpstr>
    </vt:vector>
  </TitlesOfParts>
  <Company>УЭиБП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Данияр</dc:creator>
  <cp:lastModifiedBy>Михаил</cp:lastModifiedBy>
  <cp:revision>1283</cp:revision>
  <dcterms:created xsi:type="dcterms:W3CDTF">2008-08-14T05:32:49Z</dcterms:created>
  <dcterms:modified xsi:type="dcterms:W3CDTF">2013-11-17T14:49:21Z</dcterms:modified>
</cp:coreProperties>
</file>